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9" r:id="rId2"/>
    <p:sldId id="257" r:id="rId3"/>
    <p:sldId id="260" r:id="rId4"/>
    <p:sldId id="258" r:id="rId5"/>
    <p:sldId id="263" r:id="rId6"/>
    <p:sldId id="264" r:id="rId7"/>
    <p:sldId id="269" r:id="rId8"/>
    <p:sldId id="276" r:id="rId9"/>
    <p:sldId id="273" r:id="rId10"/>
    <p:sldId id="302" r:id="rId11"/>
    <p:sldId id="299" r:id="rId12"/>
    <p:sldId id="277" r:id="rId13"/>
    <p:sldId id="278" r:id="rId14"/>
    <p:sldId id="279" r:id="rId15"/>
    <p:sldId id="280" r:id="rId16"/>
    <p:sldId id="281" r:id="rId17"/>
    <p:sldId id="282" r:id="rId18"/>
    <p:sldId id="283" r:id="rId19"/>
    <p:sldId id="284" r:id="rId20"/>
    <p:sldId id="301" r:id="rId21"/>
    <p:sldId id="290" r:id="rId22"/>
    <p:sldId id="300" r:id="rId23"/>
    <p:sldId id="287" r:id="rId24"/>
    <p:sldId id="292" r:id="rId25"/>
    <p:sldId id="294" r:id="rId26"/>
    <p:sldId id="296" r:id="rId27"/>
    <p:sldId id="297" r:id="rId28"/>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48" autoAdjust="0"/>
    <p:restoredTop sz="94750" autoAdjust="0"/>
  </p:normalViewPr>
  <p:slideViewPr>
    <p:cSldViewPr>
      <p:cViewPr varScale="1">
        <p:scale>
          <a:sx n="83" d="100"/>
          <a:sy n="83" d="100"/>
        </p:scale>
        <p:origin x="1181"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7960B66-F6B7-4CAA-8D5D-29E60EFD9D7B}" type="datetimeFigureOut">
              <a:rPr lang="de-DE" smtClean="0"/>
              <a:t>11.11.2021</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577491D-75A3-44E7-83E9-73340F780221}" type="slidenum">
              <a:rPr lang="de-DE" smtClean="0"/>
              <a:t>‹Nr.›</a:t>
            </a:fld>
            <a:endParaRPr lang="de-DE"/>
          </a:p>
        </p:txBody>
      </p:sp>
    </p:spTree>
    <p:extLst>
      <p:ext uri="{BB962C8B-B14F-4D97-AF65-F5344CB8AC3E}">
        <p14:creationId xmlns:p14="http://schemas.microsoft.com/office/powerpoint/2010/main" val="52954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de-DE" dirty="0"/>
          </a:p>
        </p:txBody>
      </p:sp>
      <p:sp>
        <p:nvSpPr>
          <p:cNvPr id="4" name="Foliennummernplatzhalter 3"/>
          <p:cNvSpPr>
            <a:spLocks noGrp="1"/>
          </p:cNvSpPr>
          <p:nvPr>
            <p:ph type="sldNum" sz="quarter" idx="10"/>
          </p:nvPr>
        </p:nvSpPr>
        <p:spPr/>
        <p:txBody>
          <a:bodyPr/>
          <a:lstStyle/>
          <a:p>
            <a:fld id="{A577491D-75A3-44E7-83E9-73340F780221}" type="slidenum">
              <a:rPr lang="de-DE" smtClean="0"/>
              <a:t>1</a:t>
            </a:fld>
            <a:endParaRPr lang="de-DE"/>
          </a:p>
        </p:txBody>
      </p:sp>
    </p:spTree>
    <p:extLst>
      <p:ext uri="{BB962C8B-B14F-4D97-AF65-F5344CB8AC3E}">
        <p14:creationId xmlns:p14="http://schemas.microsoft.com/office/powerpoint/2010/main" val="2144099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dirty="0">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dirty="0">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691A8A4E-D7B4-4DCE-B38E-C030127736B6}" type="slidenum">
              <a:rPr kumimoji="0" lang="de-DE" altLang="de-DE"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3</a:t>
            </a:fld>
            <a:endParaRPr kumimoji="0" lang="de-DE" altLang="de-DE"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41399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577491D-75A3-44E7-83E9-73340F780221}" type="slidenum">
              <a:rPr lang="de-DE" smtClean="0"/>
              <a:t>4</a:t>
            </a:fld>
            <a:endParaRPr lang="de-DE" dirty="0"/>
          </a:p>
        </p:txBody>
      </p:sp>
    </p:spTree>
    <p:extLst>
      <p:ext uri="{BB962C8B-B14F-4D97-AF65-F5344CB8AC3E}">
        <p14:creationId xmlns:p14="http://schemas.microsoft.com/office/powerpoint/2010/main" val="652690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a:ln/>
        </p:spPr>
      </p:sp>
      <p:sp>
        <p:nvSpPr>
          <p:cNvPr id="665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dirty="0"/>
          </a:p>
        </p:txBody>
      </p:sp>
      <p:sp>
        <p:nvSpPr>
          <p:cNvPr id="665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546BBC8-CA23-4820-AE40-5C2286FB9F3F}" type="slidenum">
              <a:rPr kumimoji="0" lang="de-DE" altLang="de-DE"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25</a:t>
            </a:fld>
            <a:endParaRPr kumimoji="0" lang="de-DE" altLang="de-DE"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63199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4" name="Datumsplatzhalter 3"/>
          <p:cNvSpPr>
            <a:spLocks noGrp="1"/>
          </p:cNvSpPr>
          <p:nvPr>
            <p:ph type="dt" sz="half" idx="10"/>
          </p:nvPr>
        </p:nvSpPr>
        <p:spPr/>
        <p:txBody>
          <a:bodyPr/>
          <a:lstStyle/>
          <a:p>
            <a:fld id="{4ED8A98B-B908-48E1-A58C-AF0EAD1E15DA}" type="datetime2">
              <a:rPr lang="de-DE" smtClean="0"/>
              <a:t>Donnerstag, 11. November 2021</a:t>
            </a:fld>
            <a:endParaRPr lang="de-DE"/>
          </a:p>
        </p:txBody>
      </p:sp>
      <p:sp>
        <p:nvSpPr>
          <p:cNvPr id="5" name="Fußzeilenplatzhalter 4"/>
          <p:cNvSpPr>
            <a:spLocks noGrp="1"/>
          </p:cNvSpPr>
          <p:nvPr>
            <p:ph type="ftr" sz="quarter" idx="11"/>
          </p:nvPr>
        </p:nvSpPr>
        <p:spPr/>
        <p:txBody>
          <a:bodyPr/>
          <a:lstStyle>
            <a:lvl1pPr>
              <a:defRPr/>
            </a:lvl1pPr>
          </a:lstStyle>
          <a:p>
            <a:r>
              <a:rPr lang="de-DE"/>
              <a:t>bLA</a:t>
            </a:r>
            <a:endParaRPr lang="de-DE" dirty="0"/>
          </a:p>
        </p:txBody>
      </p:sp>
      <p:sp>
        <p:nvSpPr>
          <p:cNvPr id="6" name="Foliennummernplatzhalter 5"/>
          <p:cNvSpPr>
            <a:spLocks noGrp="1"/>
          </p:cNvSpPr>
          <p:nvPr>
            <p:ph type="sldNum" sz="quarter" idx="12"/>
          </p:nvPr>
        </p:nvSpPr>
        <p:spPr/>
        <p:txBody>
          <a:bodyPr/>
          <a:lstStyle/>
          <a:p>
            <a:fld id="{A0A785CB-7ADD-4087-9A98-CC1303D6EC87}" type="slidenum">
              <a:rPr lang="de-DE" smtClean="0"/>
              <a:t>‹Nr.›</a:t>
            </a:fld>
            <a:endParaRPr lang="de-DE"/>
          </a:p>
        </p:txBody>
      </p:sp>
    </p:spTree>
    <p:extLst>
      <p:ext uri="{BB962C8B-B14F-4D97-AF65-F5344CB8AC3E}">
        <p14:creationId xmlns:p14="http://schemas.microsoft.com/office/powerpoint/2010/main" val="60748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9552" y="1480095"/>
            <a:ext cx="8229600" cy="1143000"/>
          </a:xfrm>
          <a:prstGeom prst="rect">
            <a:avLst/>
          </a:prstGeom>
        </p:spPr>
        <p:txBody>
          <a:bodyPr/>
          <a:lstStyle/>
          <a:p>
            <a:r>
              <a:rPr lang="de-DE" dirty="0"/>
              <a:t>Titelmasterformat durch Klicken bearbeiten</a:t>
            </a:r>
          </a:p>
        </p:txBody>
      </p:sp>
      <p:sp>
        <p:nvSpPr>
          <p:cNvPr id="3" name="Inhaltsplatzhalter 2"/>
          <p:cNvSpPr>
            <a:spLocks noGrp="1"/>
          </p:cNvSpPr>
          <p:nvPr>
            <p:ph idx="1"/>
          </p:nvPr>
        </p:nvSpPr>
        <p:spPr>
          <a:xfrm>
            <a:off x="539552" y="2780928"/>
            <a:ext cx="8229600" cy="3273227"/>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solidFill>
                  <a:srgbClr val="0057C0"/>
                </a:solidFill>
              </a:defRPr>
            </a:lvl1pPr>
          </a:lstStyle>
          <a:p>
            <a:fld id="{8862DDE0-4B7E-4D00-BCC9-98DB0E6E6BD1}" type="datetime2">
              <a:rPr lang="de-DE" smtClean="0"/>
              <a:pPr/>
              <a:t>Donnerstag, 11. November 2021</a:t>
            </a:fld>
            <a:endParaRPr lang="de-DE" dirty="0"/>
          </a:p>
        </p:txBody>
      </p:sp>
      <p:sp>
        <p:nvSpPr>
          <p:cNvPr id="5" name="Fußzeilenplatzhalter 4"/>
          <p:cNvSpPr>
            <a:spLocks noGrp="1"/>
          </p:cNvSpPr>
          <p:nvPr>
            <p:ph type="ftr" sz="quarter" idx="11"/>
          </p:nvPr>
        </p:nvSpPr>
        <p:spPr/>
        <p:txBody>
          <a:bodyPr/>
          <a:lstStyle/>
          <a:p>
            <a:r>
              <a:rPr lang="de-DE"/>
              <a:t>bLA</a:t>
            </a:r>
          </a:p>
        </p:txBody>
      </p:sp>
      <p:sp>
        <p:nvSpPr>
          <p:cNvPr id="6" name="Foliennummernplatzhalter 5"/>
          <p:cNvSpPr>
            <a:spLocks noGrp="1"/>
          </p:cNvSpPr>
          <p:nvPr>
            <p:ph type="sldNum" sz="quarter" idx="12"/>
          </p:nvPr>
        </p:nvSpPr>
        <p:spPr/>
        <p:txBody>
          <a:bodyPr/>
          <a:lstStyle>
            <a:lvl1pPr>
              <a:defRPr>
                <a:solidFill>
                  <a:srgbClr val="0057C0"/>
                </a:solidFill>
              </a:defRPr>
            </a:lvl1pPr>
          </a:lstStyle>
          <a:p>
            <a:fld id="{A0A785CB-7ADD-4087-9A98-CC1303D6EC87}" type="slidenum">
              <a:rPr lang="de-DE" smtClean="0"/>
              <a:pPr/>
              <a:t>‹Nr.›</a:t>
            </a:fld>
            <a:endParaRPr lang="de-DE" dirty="0"/>
          </a:p>
        </p:txBody>
      </p:sp>
    </p:spTree>
    <p:extLst>
      <p:ext uri="{BB962C8B-B14F-4D97-AF65-F5344CB8AC3E}">
        <p14:creationId xmlns:p14="http://schemas.microsoft.com/office/powerpoint/2010/main" val="179090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6178702-16C1-4086-BA74-8E640E480F19}" type="datetime2">
              <a:rPr lang="de-DE" smtClean="0"/>
              <a:t>Donnerstag, 11. November 2021</a:t>
            </a:fld>
            <a:endParaRPr lang="de-DE"/>
          </a:p>
        </p:txBody>
      </p:sp>
      <p:sp>
        <p:nvSpPr>
          <p:cNvPr id="5" name="Fußzeilenplatzhalter 4"/>
          <p:cNvSpPr>
            <a:spLocks noGrp="1"/>
          </p:cNvSpPr>
          <p:nvPr>
            <p:ph type="ftr" sz="quarter" idx="11"/>
          </p:nvPr>
        </p:nvSpPr>
        <p:spPr/>
        <p:txBody>
          <a:bodyPr/>
          <a:lstStyle/>
          <a:p>
            <a:r>
              <a:rPr lang="de-DE"/>
              <a:t>bLA</a:t>
            </a:r>
          </a:p>
        </p:txBody>
      </p:sp>
      <p:sp>
        <p:nvSpPr>
          <p:cNvPr id="6" name="Foliennummernplatzhalter 5"/>
          <p:cNvSpPr>
            <a:spLocks noGrp="1"/>
          </p:cNvSpPr>
          <p:nvPr>
            <p:ph type="sldNum" sz="quarter" idx="12"/>
          </p:nvPr>
        </p:nvSpPr>
        <p:spPr/>
        <p:txBody>
          <a:bodyPr/>
          <a:lstStyle/>
          <a:p>
            <a:fld id="{A0A785CB-7ADD-4087-9A98-CC1303D6EC87}" type="slidenum">
              <a:rPr lang="de-DE" smtClean="0"/>
              <a:t>‹Nr.›</a:t>
            </a:fld>
            <a:endParaRPr lang="de-DE"/>
          </a:p>
        </p:txBody>
      </p:sp>
    </p:spTree>
    <p:extLst>
      <p:ext uri="{BB962C8B-B14F-4D97-AF65-F5344CB8AC3E}">
        <p14:creationId xmlns:p14="http://schemas.microsoft.com/office/powerpoint/2010/main" val="100973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1480023"/>
            <a:ext cx="8229600" cy="1143000"/>
          </a:xfrm>
          <a:prstGeom prst="rect">
            <a:avLst/>
          </a:prstGeom>
        </p:spPr>
        <p:txBody>
          <a:bodyPr/>
          <a:lstStyle/>
          <a:p>
            <a:r>
              <a:rPr lang="de-DE" dirty="0"/>
              <a:t>Titelmasterformat durch Klicken bearbeiten</a:t>
            </a:r>
          </a:p>
        </p:txBody>
      </p:sp>
      <p:sp>
        <p:nvSpPr>
          <p:cNvPr id="3" name="Inhaltsplatzhalter 2"/>
          <p:cNvSpPr>
            <a:spLocks noGrp="1"/>
          </p:cNvSpPr>
          <p:nvPr>
            <p:ph sz="half" idx="1"/>
          </p:nvPr>
        </p:nvSpPr>
        <p:spPr>
          <a:xfrm>
            <a:off x="457200" y="2637088"/>
            <a:ext cx="4038600" cy="358359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648200" y="2637088"/>
            <a:ext cx="4038600" cy="358359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0"/>
          </p:nvPr>
        </p:nvSpPr>
        <p:spPr/>
        <p:txBody>
          <a:bodyPr/>
          <a:lstStyle>
            <a:lvl1pPr>
              <a:defRPr>
                <a:solidFill>
                  <a:srgbClr val="0070C0"/>
                </a:solidFill>
              </a:defRPr>
            </a:lvl1pPr>
          </a:lstStyle>
          <a:p>
            <a:fld id="{D306EDD2-5986-4771-96F9-E2DD02813CCF}" type="datetime2">
              <a:rPr lang="de-DE" smtClean="0"/>
              <a:t>Donnerstag, 11. November 2021</a:t>
            </a:fld>
            <a:endParaRPr lang="de-DE" dirty="0"/>
          </a:p>
        </p:txBody>
      </p:sp>
      <p:sp>
        <p:nvSpPr>
          <p:cNvPr id="6" name="Fußzeilenplatzhalter 5"/>
          <p:cNvSpPr>
            <a:spLocks noGrp="1"/>
          </p:cNvSpPr>
          <p:nvPr>
            <p:ph type="ftr" sz="quarter" idx="11"/>
          </p:nvPr>
        </p:nvSpPr>
        <p:spPr/>
        <p:txBody>
          <a:bodyPr/>
          <a:lstStyle/>
          <a:p>
            <a:r>
              <a:rPr lang="de-DE"/>
              <a:t>bLA</a:t>
            </a:r>
          </a:p>
        </p:txBody>
      </p:sp>
      <p:sp>
        <p:nvSpPr>
          <p:cNvPr id="7" name="Foliennummernplatzhalter 6"/>
          <p:cNvSpPr>
            <a:spLocks noGrp="1"/>
          </p:cNvSpPr>
          <p:nvPr>
            <p:ph type="sldNum" sz="quarter" idx="12"/>
          </p:nvPr>
        </p:nvSpPr>
        <p:spPr/>
        <p:txBody>
          <a:bodyPr/>
          <a:lstStyle>
            <a:lvl1pPr>
              <a:defRPr>
                <a:solidFill>
                  <a:srgbClr val="0070C0"/>
                </a:solidFill>
              </a:defRPr>
            </a:lvl1pPr>
          </a:lstStyle>
          <a:p>
            <a:fld id="{A0A785CB-7ADD-4087-9A98-CC1303D6EC87}" type="slidenum">
              <a:rPr lang="de-DE" smtClean="0"/>
              <a:pPr/>
              <a:t>‹Nr.›</a:t>
            </a:fld>
            <a:endParaRPr lang="de-DE" dirty="0"/>
          </a:p>
        </p:txBody>
      </p:sp>
    </p:spTree>
    <p:extLst>
      <p:ext uri="{BB962C8B-B14F-4D97-AF65-F5344CB8AC3E}">
        <p14:creationId xmlns:p14="http://schemas.microsoft.com/office/powerpoint/2010/main" val="217176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476471"/>
            <a:ext cx="8229600" cy="1143000"/>
          </a:xfrm>
          <a:prstGeom prst="rect">
            <a:avLst/>
          </a:prstGeom>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fld id="{1CF0C2E2-55FF-47AB-A2FF-4291D396DEDA}" type="datetime2">
              <a:rPr lang="de-DE" smtClean="0"/>
              <a:t>Donnerstag, 11. November 2021</a:t>
            </a:fld>
            <a:endParaRPr lang="de-DE"/>
          </a:p>
        </p:txBody>
      </p:sp>
      <p:sp>
        <p:nvSpPr>
          <p:cNvPr id="4" name="Fußzeilenplatzhalter 3"/>
          <p:cNvSpPr>
            <a:spLocks noGrp="1"/>
          </p:cNvSpPr>
          <p:nvPr>
            <p:ph type="ftr" sz="quarter" idx="11"/>
          </p:nvPr>
        </p:nvSpPr>
        <p:spPr/>
        <p:txBody>
          <a:bodyPr/>
          <a:lstStyle/>
          <a:p>
            <a:r>
              <a:rPr lang="de-DE"/>
              <a:t>bLA</a:t>
            </a:r>
          </a:p>
        </p:txBody>
      </p:sp>
      <p:sp>
        <p:nvSpPr>
          <p:cNvPr id="5" name="Foliennummernplatzhalter 4"/>
          <p:cNvSpPr>
            <a:spLocks noGrp="1"/>
          </p:cNvSpPr>
          <p:nvPr>
            <p:ph type="sldNum" sz="quarter" idx="12"/>
          </p:nvPr>
        </p:nvSpPr>
        <p:spPr/>
        <p:txBody>
          <a:bodyPr/>
          <a:lstStyle/>
          <a:p>
            <a:fld id="{A0A785CB-7ADD-4087-9A98-CC1303D6EC87}" type="slidenum">
              <a:rPr lang="de-DE" smtClean="0"/>
              <a:t>‹Nr.›</a:t>
            </a:fld>
            <a:endParaRPr lang="de-DE"/>
          </a:p>
        </p:txBody>
      </p:sp>
    </p:spTree>
    <p:extLst>
      <p:ext uri="{BB962C8B-B14F-4D97-AF65-F5344CB8AC3E}">
        <p14:creationId xmlns:p14="http://schemas.microsoft.com/office/powerpoint/2010/main" val="300116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478435"/>
            <a:ext cx="3008313" cy="1162050"/>
          </a:xfrm>
          <a:prstGeom prst="rect">
            <a:avLst/>
          </a:prstGeo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1476471"/>
            <a:ext cx="5111750" cy="464137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457200" y="2636912"/>
            <a:ext cx="3008313" cy="34892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 bearbeiten</a:t>
            </a:r>
          </a:p>
        </p:txBody>
      </p:sp>
      <p:sp>
        <p:nvSpPr>
          <p:cNvPr id="5" name="Datumsplatzhalter 4"/>
          <p:cNvSpPr>
            <a:spLocks noGrp="1"/>
          </p:cNvSpPr>
          <p:nvPr>
            <p:ph type="dt" sz="half" idx="10"/>
          </p:nvPr>
        </p:nvSpPr>
        <p:spPr/>
        <p:txBody>
          <a:bodyPr/>
          <a:lstStyle/>
          <a:p>
            <a:fld id="{AB739373-5431-4A26-AA25-439DD6DD0A22}" type="datetime2">
              <a:rPr lang="de-DE" smtClean="0"/>
              <a:t>Donnerstag, 11. November 2021</a:t>
            </a:fld>
            <a:endParaRPr lang="de-DE"/>
          </a:p>
        </p:txBody>
      </p:sp>
      <p:sp>
        <p:nvSpPr>
          <p:cNvPr id="6" name="Fußzeilenplatzhalter 5"/>
          <p:cNvSpPr>
            <a:spLocks noGrp="1"/>
          </p:cNvSpPr>
          <p:nvPr>
            <p:ph type="ftr" sz="quarter" idx="11"/>
          </p:nvPr>
        </p:nvSpPr>
        <p:spPr/>
        <p:txBody>
          <a:bodyPr/>
          <a:lstStyle/>
          <a:p>
            <a:r>
              <a:rPr lang="de-DE"/>
              <a:t>bLA</a:t>
            </a:r>
          </a:p>
        </p:txBody>
      </p:sp>
      <p:sp>
        <p:nvSpPr>
          <p:cNvPr id="7" name="Foliennummernplatzhalter 6"/>
          <p:cNvSpPr>
            <a:spLocks noGrp="1"/>
          </p:cNvSpPr>
          <p:nvPr>
            <p:ph type="sldNum" sz="quarter" idx="12"/>
          </p:nvPr>
        </p:nvSpPr>
        <p:spPr/>
        <p:txBody>
          <a:bodyPr/>
          <a:lstStyle/>
          <a:p>
            <a:fld id="{A0A785CB-7ADD-4087-9A98-CC1303D6EC87}" type="slidenum">
              <a:rPr lang="de-DE" smtClean="0"/>
              <a:t>‹Nr.›</a:t>
            </a:fld>
            <a:endParaRPr lang="de-DE"/>
          </a:p>
        </p:txBody>
      </p:sp>
    </p:spTree>
    <p:extLst>
      <p:ext uri="{BB962C8B-B14F-4D97-AF65-F5344CB8AC3E}">
        <p14:creationId xmlns:p14="http://schemas.microsoft.com/office/powerpoint/2010/main" val="89119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dirty="0"/>
              <a:t>Titelmasterformat durch Klicken bearbeiten</a:t>
            </a:r>
          </a:p>
        </p:txBody>
      </p:sp>
      <p:sp>
        <p:nvSpPr>
          <p:cNvPr id="3" name="Bildplatzhalter 2"/>
          <p:cNvSpPr>
            <a:spLocks noGrp="1"/>
          </p:cNvSpPr>
          <p:nvPr>
            <p:ph type="pic" idx="1"/>
          </p:nvPr>
        </p:nvSpPr>
        <p:spPr>
          <a:xfrm>
            <a:off x="1795548" y="1477249"/>
            <a:ext cx="5486400" cy="331990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 bearbeiten</a:t>
            </a:r>
          </a:p>
        </p:txBody>
      </p:sp>
      <p:sp>
        <p:nvSpPr>
          <p:cNvPr id="5" name="Datumsplatzhalter 4"/>
          <p:cNvSpPr>
            <a:spLocks noGrp="1"/>
          </p:cNvSpPr>
          <p:nvPr>
            <p:ph type="dt" sz="half" idx="10"/>
          </p:nvPr>
        </p:nvSpPr>
        <p:spPr/>
        <p:txBody>
          <a:bodyPr/>
          <a:lstStyle/>
          <a:p>
            <a:fld id="{F09809B8-CC86-4EBB-8034-44625938AA0A}" type="datetime2">
              <a:rPr lang="de-DE" smtClean="0"/>
              <a:t>Donnerstag, 11. November 2021</a:t>
            </a:fld>
            <a:endParaRPr lang="de-DE"/>
          </a:p>
        </p:txBody>
      </p:sp>
      <p:sp>
        <p:nvSpPr>
          <p:cNvPr id="6" name="Fußzeilenplatzhalter 5"/>
          <p:cNvSpPr>
            <a:spLocks noGrp="1"/>
          </p:cNvSpPr>
          <p:nvPr>
            <p:ph type="ftr" sz="quarter" idx="11"/>
          </p:nvPr>
        </p:nvSpPr>
        <p:spPr/>
        <p:txBody>
          <a:bodyPr/>
          <a:lstStyle/>
          <a:p>
            <a:r>
              <a:rPr lang="de-DE"/>
              <a:t>bLA</a:t>
            </a:r>
          </a:p>
        </p:txBody>
      </p:sp>
      <p:sp>
        <p:nvSpPr>
          <p:cNvPr id="7" name="Foliennummernplatzhalter 6"/>
          <p:cNvSpPr>
            <a:spLocks noGrp="1"/>
          </p:cNvSpPr>
          <p:nvPr>
            <p:ph type="sldNum" sz="quarter" idx="12"/>
          </p:nvPr>
        </p:nvSpPr>
        <p:spPr/>
        <p:txBody>
          <a:bodyPr/>
          <a:lstStyle/>
          <a:p>
            <a:fld id="{A0A785CB-7ADD-4087-9A98-CC1303D6EC87}" type="slidenum">
              <a:rPr lang="de-DE" smtClean="0"/>
              <a:t>‹Nr.›</a:t>
            </a:fld>
            <a:endParaRPr lang="de-DE"/>
          </a:p>
        </p:txBody>
      </p:sp>
    </p:spTree>
    <p:extLst>
      <p:ext uri="{BB962C8B-B14F-4D97-AF65-F5344CB8AC3E}">
        <p14:creationId xmlns:p14="http://schemas.microsoft.com/office/powerpoint/2010/main" val="58890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57C0"/>
                </a:solidFill>
              </a:defRPr>
            </a:lvl1pPr>
          </a:lstStyle>
          <a:p>
            <a:fld id="{838BFDA8-FD17-4FAC-BEAF-D796DF971552}" type="datetime2">
              <a:rPr lang="de-DE" smtClean="0"/>
              <a:pPr/>
              <a:t>Donnerstag, 11. November 2021</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err="1"/>
              <a:t>bLA</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57C0"/>
                </a:solidFill>
              </a:defRPr>
            </a:lvl1pPr>
          </a:lstStyle>
          <a:p>
            <a:fld id="{A0A785CB-7ADD-4087-9A98-CC1303D6EC87}" type="slidenum">
              <a:rPr lang="de-DE" smtClean="0"/>
              <a:pPr/>
              <a:t>‹Nr.›</a:t>
            </a:fld>
            <a:endParaRPr lang="de-DE" dirty="0"/>
          </a:p>
        </p:txBody>
      </p:sp>
      <p:sp>
        <p:nvSpPr>
          <p:cNvPr id="9" name="Fußzeilenplatzhalter 4"/>
          <p:cNvSpPr txBox="1">
            <a:spLocks/>
          </p:cNvSpPr>
          <p:nvPr userDrawn="1"/>
        </p:nvSpPr>
        <p:spPr>
          <a:xfrm>
            <a:off x="554120" y="260648"/>
            <a:ext cx="3873864" cy="457200"/>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sz="1200" b="1" dirty="0">
                <a:solidFill>
                  <a:srgbClr val="0057C0"/>
                </a:solidFill>
                <a:latin typeface="Arial" panose="020B0604020202020204" pitchFamily="34" charset="0"/>
                <a:cs typeface="Arial" panose="020B0604020202020204" pitchFamily="34" charset="0"/>
              </a:rPr>
              <a:t>Staatliches</a:t>
            </a:r>
            <a:r>
              <a:rPr lang="de-DE" sz="1200" b="1" baseline="0" dirty="0">
                <a:solidFill>
                  <a:srgbClr val="0057C0"/>
                </a:solidFill>
                <a:latin typeface="Arial" panose="020B0604020202020204" pitchFamily="34" charset="0"/>
                <a:cs typeface="Arial" panose="020B0604020202020204" pitchFamily="34" charset="0"/>
              </a:rPr>
              <a:t> Schulamt für den Landkreis</a:t>
            </a:r>
          </a:p>
          <a:p>
            <a:pPr>
              <a:defRPr/>
            </a:pPr>
            <a:r>
              <a:rPr lang="de-DE" sz="1200" b="1" baseline="0" dirty="0">
                <a:solidFill>
                  <a:srgbClr val="0057C0"/>
                </a:solidFill>
                <a:latin typeface="Arial" panose="020B0604020202020204" pitchFamily="34" charset="0"/>
                <a:cs typeface="Arial" panose="020B0604020202020204" pitchFamily="34" charset="0"/>
              </a:rPr>
              <a:t>und die Stadt Kassel</a:t>
            </a:r>
          </a:p>
        </p:txBody>
      </p:sp>
      <p:pic>
        <p:nvPicPr>
          <p:cNvPr id="10" name="Picture 9" descr="HM_RGB"/>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descr="Streifen"/>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406152"/>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5363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6" r:id="rId6"/>
    <p:sldLayoutId id="2147483657" r:id="rId7"/>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chulaemter.hessen.de/standorte/kasse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548042" y="1651248"/>
            <a:ext cx="7840382" cy="553616"/>
          </a:xfrm>
          <a:prstGeom prst="rect">
            <a:avLst/>
          </a:prstGeom>
        </p:spPr>
        <p:txBody>
          <a:bodyPr/>
          <a:lstStyle/>
          <a:p>
            <a:pPr algn="l"/>
            <a:r>
              <a:rPr lang="de-DE" sz="3000" dirty="0">
                <a:latin typeface="Arial" panose="020B0604020202020204" pitchFamily="34" charset="0"/>
                <a:cs typeface="Arial" panose="020B0604020202020204" pitchFamily="34" charset="0"/>
              </a:rPr>
              <a:t>Mein Kind kommt in die 5. Klasse</a:t>
            </a:r>
          </a:p>
        </p:txBody>
      </p:sp>
      <p:sp>
        <p:nvSpPr>
          <p:cNvPr id="6" name="Rectangle 7"/>
          <p:cNvSpPr>
            <a:spLocks noChangeArrowheads="1"/>
          </p:cNvSpPr>
          <p:nvPr/>
        </p:nvSpPr>
        <p:spPr bwMode="auto">
          <a:xfrm>
            <a:off x="288496" y="2708920"/>
            <a:ext cx="8748000" cy="4032448"/>
          </a:xfrm>
          <a:prstGeom prst="rect">
            <a:avLst/>
          </a:prstGeom>
          <a:solidFill>
            <a:srgbClr val="24489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de-DE" altLang="de-DE" sz="4800" b="0" i="0" u="none" strike="noStrike" kern="1200" cap="none" spc="0" normalizeH="0" baseline="0" noProof="0" dirty="0">
              <a:ln>
                <a:noFill/>
              </a:ln>
              <a:solidFill>
                <a:srgbClr val="244894"/>
              </a:solidFill>
              <a:effectLst/>
              <a:uLnTx/>
              <a:uFillTx/>
              <a:latin typeface="Arial" panose="020B0604020202020204" pitchFamily="34" charset="0"/>
              <a:ea typeface="+mn-ea"/>
              <a:cs typeface="Arial" panose="020B0604020202020204" pitchFamily="34" charset="0"/>
            </a:endParaRPr>
          </a:p>
        </p:txBody>
      </p:sp>
      <p:sp>
        <p:nvSpPr>
          <p:cNvPr id="3" name="Untertitel 2"/>
          <p:cNvSpPr>
            <a:spLocks noGrp="1"/>
          </p:cNvSpPr>
          <p:nvPr>
            <p:ph type="subTitle" idx="1"/>
          </p:nvPr>
        </p:nvSpPr>
        <p:spPr>
          <a:xfrm>
            <a:off x="511530" y="3573016"/>
            <a:ext cx="7444846" cy="2065784"/>
          </a:xfrm>
        </p:spPr>
        <p:txBody>
          <a:bodyPr/>
          <a:lstStyle/>
          <a:p>
            <a:pPr algn="l"/>
            <a:r>
              <a:rPr lang="de-DE" sz="3000" dirty="0">
                <a:solidFill>
                  <a:schemeClr val="bg1"/>
                </a:solidFill>
                <a:latin typeface="Arial" panose="020B0604020202020204" pitchFamily="34" charset="0"/>
                <a:cs typeface="Arial" panose="020B0604020202020204" pitchFamily="34" charset="0"/>
              </a:rPr>
              <a:t>Information zum Übergang</a:t>
            </a:r>
          </a:p>
          <a:p>
            <a:pPr algn="l"/>
            <a:r>
              <a:rPr lang="de-DE" sz="3000" dirty="0">
                <a:solidFill>
                  <a:schemeClr val="bg1"/>
                </a:solidFill>
                <a:latin typeface="Arial" panose="020B0604020202020204" pitchFamily="34" charset="0"/>
                <a:cs typeface="Arial" panose="020B0604020202020204" pitchFamily="34" charset="0"/>
              </a:rPr>
              <a:t>in die weiterführende </a:t>
            </a:r>
            <a:r>
              <a:rPr lang="de-DE" sz="3000" dirty="0" smtClean="0">
                <a:solidFill>
                  <a:schemeClr val="bg1"/>
                </a:solidFill>
                <a:latin typeface="Arial" panose="020B0604020202020204" pitchFamily="34" charset="0"/>
                <a:cs typeface="Arial" panose="020B0604020202020204" pitchFamily="34" charset="0"/>
              </a:rPr>
              <a:t>Schule</a:t>
            </a:r>
          </a:p>
          <a:p>
            <a:pPr algn="l"/>
            <a:r>
              <a:rPr lang="de-DE" sz="3000" i="1" dirty="0" smtClean="0">
                <a:solidFill>
                  <a:srgbClr val="FFFF00"/>
                </a:solidFill>
                <a:latin typeface="Arial" panose="020B0604020202020204" pitchFamily="34" charset="0"/>
                <a:cs typeface="Arial" panose="020B0604020202020204" pitchFamily="34" charset="0"/>
              </a:rPr>
              <a:t>Info-Veranstaltung der BBS </a:t>
            </a:r>
            <a:r>
              <a:rPr lang="de-DE" sz="3000" i="1" dirty="0" err="1" smtClean="0">
                <a:solidFill>
                  <a:srgbClr val="FFFF00"/>
                </a:solidFill>
                <a:latin typeface="Arial" panose="020B0604020202020204" pitchFamily="34" charset="0"/>
                <a:cs typeface="Arial" panose="020B0604020202020204" pitchFamily="34" charset="0"/>
              </a:rPr>
              <a:t>Grebenstein</a:t>
            </a:r>
            <a:r>
              <a:rPr lang="de-DE" sz="3000" i="1" dirty="0" smtClean="0">
                <a:solidFill>
                  <a:srgbClr val="FFFF00"/>
                </a:solidFill>
                <a:latin typeface="Arial" panose="020B0604020202020204" pitchFamily="34" charset="0"/>
                <a:cs typeface="Arial" panose="020B0604020202020204" pitchFamily="34" charset="0"/>
              </a:rPr>
              <a:t> am 11.11.21 um 19.30 Uhr in der Aula</a:t>
            </a:r>
            <a:endParaRPr lang="de-DE" sz="3000" i="1" dirty="0">
              <a:solidFill>
                <a:srgbClr val="FFFF00"/>
              </a:solidFill>
              <a:latin typeface="Arial" panose="020B0604020202020204" pitchFamily="34" charset="0"/>
              <a:cs typeface="Arial" panose="020B0604020202020204" pitchFamily="34" charset="0"/>
            </a:endParaRPr>
          </a:p>
        </p:txBody>
      </p:sp>
      <p:sp>
        <p:nvSpPr>
          <p:cNvPr id="4" name="Rechteck 3"/>
          <p:cNvSpPr/>
          <p:nvPr/>
        </p:nvSpPr>
        <p:spPr>
          <a:xfrm>
            <a:off x="467544" y="6309320"/>
            <a:ext cx="2172390"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306EDD2-5986-4771-96F9-E2DD02813CCF}" type="datetime2">
              <a:rPr kumimoji="0" lang="de-DE"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Donnerstag, 11. November 2021</a:t>
            </a:fld>
            <a:endParaRPr kumimoji="0" lang="de-DE"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43978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1" y="1124744"/>
            <a:ext cx="7776865" cy="648072"/>
          </a:xfrm>
        </p:spPr>
        <p:txBody>
          <a:bodyPr/>
          <a:lstStyle/>
          <a:p>
            <a:r>
              <a:rPr lang="de-DE" altLang="de-DE" sz="3000" dirty="0">
                <a:solidFill>
                  <a:prstClr val="black"/>
                </a:solidFill>
                <a:latin typeface="Arial" panose="020B0604020202020204" pitchFamily="34" charset="0"/>
                <a:cs typeface="Arial" panose="020B0604020202020204" pitchFamily="34" charset="0"/>
              </a:rPr>
              <a:t>Integrierte Gesamtschule</a:t>
            </a:r>
            <a:endParaRPr lang="de-DE" sz="30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539552" y="2024844"/>
            <a:ext cx="8229600" cy="3852428"/>
          </a:xfrm>
        </p:spPr>
        <p:txBody>
          <a:bodyPr/>
          <a:lstStyle/>
          <a:p>
            <a:pPr marL="285750" indent="-285750">
              <a:buClr>
                <a:srgbClr val="22228B"/>
              </a:buClr>
              <a:buFontTx/>
              <a:buChar char="•"/>
              <a:defRPr/>
            </a:pPr>
            <a:r>
              <a:rPr lang="de-DE" altLang="de-DE" sz="2400" dirty="0">
                <a:latin typeface="Arial" panose="020B0604020202020204" pitchFamily="34" charset="0"/>
                <a:cs typeface="Arial" panose="020B0604020202020204" pitchFamily="34" charset="0"/>
              </a:rPr>
              <a:t>Alle drei Bildungsgänge </a:t>
            </a:r>
            <a:r>
              <a:rPr lang="de-DE" altLang="de-DE" sz="2400" dirty="0" smtClean="0">
                <a:latin typeface="Arial" panose="020B0604020202020204" pitchFamily="34" charset="0"/>
                <a:cs typeface="Arial" panose="020B0604020202020204" pitchFamily="34" charset="0"/>
              </a:rPr>
              <a:t>unter einem Dach.</a:t>
            </a:r>
            <a:endParaRPr lang="de-DE" altLang="de-DE" sz="2400" dirty="0">
              <a:latin typeface="Arial" panose="020B0604020202020204" pitchFamily="34" charset="0"/>
              <a:cs typeface="Arial" panose="020B0604020202020204" pitchFamily="34" charset="0"/>
            </a:endParaRPr>
          </a:p>
          <a:p>
            <a:pPr marL="285750" indent="-285750">
              <a:buClr>
                <a:srgbClr val="22228B"/>
              </a:buClr>
              <a:buFontTx/>
              <a:buChar char="•"/>
              <a:defRPr/>
            </a:pPr>
            <a:r>
              <a:rPr lang="de-DE" altLang="de-DE" sz="2400" dirty="0">
                <a:latin typeface="Arial" panose="020B0604020202020204" pitchFamily="34" charset="0"/>
                <a:cs typeface="Arial" panose="020B0604020202020204" pitchFamily="34" charset="0"/>
              </a:rPr>
              <a:t>Unterricht findet bildungsgangübergreifend statt, dadurch längeres gemeinsames Lernen im Klassenverband (Kernunterricht).</a:t>
            </a:r>
          </a:p>
          <a:p>
            <a:pPr marL="285750" indent="-285750">
              <a:buClr>
                <a:srgbClr val="22228B"/>
              </a:buClr>
              <a:buFontTx/>
              <a:buChar char="•"/>
              <a:defRPr/>
            </a:pPr>
            <a:r>
              <a:rPr lang="de-DE" altLang="de-DE" sz="2400" dirty="0">
                <a:latin typeface="Arial" panose="020B0604020202020204" pitchFamily="34" charset="0"/>
                <a:cs typeface="Arial" panose="020B0604020202020204" pitchFamily="34" charset="0"/>
              </a:rPr>
              <a:t>Zunehmend Ausdifferenzierung nach Leistung im Kursunterricht (E/G- oder A/B/C-Kurse).</a:t>
            </a:r>
          </a:p>
          <a:p>
            <a:pPr marL="285750" indent="-285750">
              <a:buClr>
                <a:srgbClr val="22228B"/>
              </a:buClr>
              <a:buFontTx/>
              <a:buChar char="•"/>
              <a:defRPr/>
            </a:pPr>
            <a:r>
              <a:rPr lang="de-DE" altLang="de-DE" sz="2400" dirty="0" smtClean="0">
                <a:solidFill>
                  <a:srgbClr val="0057C0"/>
                </a:solidFill>
                <a:latin typeface="Arial" panose="020B0604020202020204" pitchFamily="34" charset="0"/>
                <a:cs typeface="Arial" panose="020B0604020202020204" pitchFamily="34" charset="0"/>
              </a:rPr>
              <a:t>Führt zu allen Abschlüssen der Sekundarstufe I oder zur Versetzung in die gymnasiale Oberstufe.</a:t>
            </a:r>
            <a:endParaRPr lang="de-DE" altLang="de-DE" sz="2400" dirty="0">
              <a:solidFill>
                <a:srgbClr val="0057C0"/>
              </a:solidFill>
              <a:latin typeface="Arial" panose="020B0604020202020204" pitchFamily="34" charset="0"/>
              <a:cs typeface="Arial" panose="020B0604020202020204" pitchFamily="34" charset="0"/>
            </a:endParaRPr>
          </a:p>
          <a:p>
            <a:pPr marL="285750" indent="-285750">
              <a:buClr>
                <a:srgbClr val="22228B"/>
              </a:buClr>
              <a:buFontTx/>
              <a:buChar char="•"/>
              <a:defRPr/>
            </a:pPr>
            <a:r>
              <a:rPr lang="de-DE" altLang="de-DE" sz="2400" dirty="0">
                <a:solidFill>
                  <a:srgbClr val="0057C0"/>
                </a:solidFill>
                <a:latin typeface="Arial" panose="020B0604020202020204" pitchFamily="34" charset="0"/>
                <a:cs typeface="Arial" panose="020B0604020202020204" pitchFamily="34" charset="0"/>
              </a:rPr>
              <a:t>Schulabschluss am Ende von Jahrgangsstufe  9 oder 10 auf Grundlage der erbrachten Leistungen.</a:t>
            </a:r>
            <a:endParaRPr lang="de-DE" dirty="0">
              <a:solidFill>
                <a:srgbClr val="0057C0"/>
              </a:solidFill>
            </a:endParaRPr>
          </a:p>
        </p:txBody>
      </p:sp>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10</a:t>
            </a:fld>
            <a:endParaRPr lang="de-DE" dirty="0"/>
          </a:p>
        </p:txBody>
      </p:sp>
    </p:spTree>
    <p:extLst>
      <p:ext uri="{BB962C8B-B14F-4D97-AF65-F5344CB8AC3E}">
        <p14:creationId xmlns:p14="http://schemas.microsoft.com/office/powerpoint/2010/main" val="157203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2812840"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11</a:t>
            </a:fld>
            <a:endParaRPr lang="de-DE" dirty="0"/>
          </a:p>
        </p:txBody>
      </p:sp>
      <p:sp>
        <p:nvSpPr>
          <p:cNvPr id="17" name="Rectangle 2"/>
          <p:cNvSpPr txBox="1">
            <a:spLocks noChangeArrowheads="1"/>
          </p:cNvSpPr>
          <p:nvPr/>
        </p:nvSpPr>
        <p:spPr>
          <a:xfrm>
            <a:off x="457200" y="1066526"/>
            <a:ext cx="8229600" cy="70629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altLang="de-DE" sz="3000" dirty="0">
                <a:latin typeface="Arial" panose="020B0604020202020204" pitchFamily="34" charset="0"/>
                <a:cs typeface="Arial" panose="020B0604020202020204" pitchFamily="34" charset="0"/>
              </a:rPr>
              <a:t>Integrierte Gesamtschule</a:t>
            </a:r>
            <a:endParaRPr lang="de-DE" altLang="de-DE" sz="3000" b="1" dirty="0">
              <a:latin typeface="Arial" panose="020B0604020202020204" pitchFamily="34" charset="0"/>
              <a:cs typeface="Arial" panose="020B0604020202020204" pitchFamily="34" charset="0"/>
            </a:endParaRPr>
          </a:p>
        </p:txBody>
      </p:sp>
      <p:sp>
        <p:nvSpPr>
          <p:cNvPr id="20" name="Textfeld 19"/>
          <p:cNvSpPr txBox="1"/>
          <p:nvPr/>
        </p:nvSpPr>
        <p:spPr>
          <a:xfrm>
            <a:off x="4644008" y="2377545"/>
            <a:ext cx="3218959" cy="2873060"/>
          </a:xfrm>
          <a:prstGeom prst="rect">
            <a:avLst/>
          </a:prstGeom>
          <a:noFill/>
        </p:spPr>
        <p:txBody>
          <a:bodyPr wrap="square" lIns="193514" tIns="96757" rIns="193514" bIns="96757">
            <a:spAutoFit/>
          </a:bodyPr>
          <a:lstStyle/>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Ahnatalschule</a:t>
            </a:r>
            <a:endPar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Vellmar</a:t>
            </a:r>
          </a:p>
          <a:p>
            <a:pPr marR="0" lvl="0" algn="l" defTabSz="914400" rtl="0" eaLnBrk="1" fontAlgn="auto" latinLnBrk="0" hangingPunct="1">
              <a:lnSpc>
                <a:spcPct val="100000"/>
              </a:lnSpc>
              <a:spcBef>
                <a:spcPts val="0"/>
              </a:spcBef>
              <a:spcAft>
                <a:spcPts val="0"/>
              </a:spcAft>
              <a:buClrTx/>
              <a:buSzTx/>
              <a:tabLst/>
              <a:defRPr/>
            </a:pPr>
            <a:endParaRPr kumimoji="0" lang="de-DE" sz="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de-DE" sz="1400" dirty="0">
                <a:solidFill>
                  <a:srgbClr val="FF0000"/>
                </a:solidFill>
                <a:latin typeface="Arial" panose="020B0604020202020204" pitchFamily="34" charset="0"/>
                <a:cs typeface="Arial" panose="020B0604020202020204" pitchFamily="34" charset="0"/>
              </a:rPr>
              <a:t>Erich Kästner Schule</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Baunatal</a:t>
            </a:r>
          </a:p>
          <a:p>
            <a:pPr marR="0" lvl="0" algn="l" defTabSz="914400" rtl="0" eaLnBrk="1" fontAlgn="auto" latinLnBrk="0" hangingPunct="1">
              <a:lnSpc>
                <a:spcPct val="100000"/>
              </a:lnSpc>
              <a:spcBef>
                <a:spcPts val="0"/>
              </a:spcBef>
              <a:spcAft>
                <a:spcPts val="0"/>
              </a:spcAft>
              <a:buClrTx/>
              <a:buSzTx/>
              <a:tabLst/>
              <a:defRPr/>
            </a:pPr>
            <a:endParaRPr kumimoji="0" lang="de-DE" sz="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de-DE" sz="1400" dirty="0">
                <a:solidFill>
                  <a:srgbClr val="FF0000"/>
                </a:solidFill>
                <a:latin typeface="Arial" panose="020B0604020202020204" pitchFamily="34" charset="0"/>
                <a:cs typeface="Arial" panose="020B0604020202020204" pitchFamily="34" charset="0"/>
              </a:rPr>
              <a:t>Gesamtschule </a:t>
            </a:r>
            <a:r>
              <a:rPr lang="de-DE" sz="1400" dirty="0" err="1">
                <a:solidFill>
                  <a:srgbClr val="FF0000"/>
                </a:solidFill>
                <a:latin typeface="Arial" panose="020B0604020202020204" pitchFamily="34" charset="0"/>
                <a:cs typeface="Arial" panose="020B0604020202020204" pitchFamily="34" charset="0"/>
              </a:rPr>
              <a:t>Fuldatal</a:t>
            </a:r>
            <a:endParaRPr lang="de-DE" sz="1400" dirty="0">
              <a:solidFill>
                <a:srgbClr val="FF000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de-DE" sz="400" dirty="0">
              <a:solidFill>
                <a:srgbClr val="FF000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IGS Kaufungen</a:t>
            </a:r>
          </a:p>
          <a:p>
            <a:pPr marR="0" lvl="0" algn="l" defTabSz="914400" rtl="0" eaLnBrk="1" fontAlgn="auto" latinLnBrk="0" hangingPunct="1">
              <a:lnSpc>
                <a:spcPct val="100000"/>
              </a:lnSpc>
              <a:spcBef>
                <a:spcPts val="0"/>
              </a:spcBef>
              <a:spcAft>
                <a:spcPts val="0"/>
              </a:spcAft>
              <a:buClrTx/>
              <a:buSzTx/>
              <a:tabLst/>
              <a:defRPr/>
            </a:pPr>
            <a:endParaRPr kumimoji="0" lang="de-DE" sz="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de-DE" sz="1400" dirty="0">
                <a:solidFill>
                  <a:srgbClr val="FF0000"/>
                </a:solidFill>
                <a:latin typeface="Arial" panose="020B0604020202020204" pitchFamily="34" charset="0"/>
                <a:cs typeface="Arial" panose="020B0604020202020204" pitchFamily="34" charset="0"/>
              </a:rPr>
              <a:t>Marie-Durand-Schule </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Bad Karlshafen</a:t>
            </a:r>
          </a:p>
          <a:p>
            <a:pPr marR="0" lvl="0" algn="l" defTabSz="914400" rtl="0" eaLnBrk="1" fontAlgn="auto" latinLnBrk="0" hangingPunct="1">
              <a:lnSpc>
                <a:spcPct val="100000"/>
              </a:lnSpc>
              <a:spcBef>
                <a:spcPts val="0"/>
              </a:spcBef>
              <a:spcAft>
                <a:spcPts val="0"/>
              </a:spcAft>
              <a:buClrTx/>
              <a:buSzTx/>
              <a:tabLst/>
              <a:defRPr/>
            </a:pPr>
            <a:endParaRPr kumimoji="0" lang="de-DE" sz="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de-DE" sz="1400" dirty="0">
                <a:solidFill>
                  <a:srgbClr val="FF0000"/>
                </a:solidFill>
                <a:latin typeface="Arial" panose="020B0604020202020204" pitchFamily="34" charset="0"/>
                <a:cs typeface="Arial" panose="020B0604020202020204" pitchFamily="34" charset="0"/>
              </a:rPr>
              <a:t>Wilhelm-Leuschner-Schule</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Niestetal</a:t>
            </a:r>
            <a:endPar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graphicFrame>
        <p:nvGraphicFramePr>
          <p:cNvPr id="24" name="Tabelle 2">
            <a:extLst>
              <a:ext uri="{FF2B5EF4-FFF2-40B4-BE49-F238E27FC236}">
                <a16:creationId xmlns:a16="http://schemas.microsoft.com/office/drawing/2014/main" id="{DEF615AF-94FE-C542-8AA2-9B3B16CB26F9}"/>
              </a:ext>
            </a:extLst>
          </p:cNvPr>
          <p:cNvGraphicFramePr>
            <a:graphicFrameLocks noGrp="1"/>
          </p:cNvGraphicFramePr>
          <p:nvPr>
            <p:extLst>
              <p:ext uri="{D42A27DB-BD31-4B8C-83A1-F6EECF244321}">
                <p14:modId xmlns:p14="http://schemas.microsoft.com/office/powerpoint/2010/main" val="2801824100"/>
              </p:ext>
            </p:extLst>
          </p:nvPr>
        </p:nvGraphicFramePr>
        <p:xfrm>
          <a:off x="1475656" y="2377545"/>
          <a:ext cx="2740494" cy="2707640"/>
        </p:xfrm>
        <a:graphic>
          <a:graphicData uri="http://schemas.openxmlformats.org/drawingml/2006/table">
            <a:tbl>
              <a:tblPr>
                <a:tableStyleId>{5C22544A-7EE6-4342-B048-85BDC9FD1C3A}</a:tableStyleId>
              </a:tblPr>
              <a:tblGrid>
                <a:gridCol w="993238">
                  <a:extLst>
                    <a:ext uri="{9D8B030D-6E8A-4147-A177-3AD203B41FA5}">
                      <a16:colId xmlns:a16="http://schemas.microsoft.com/office/drawing/2014/main" val="3344545752"/>
                    </a:ext>
                  </a:extLst>
                </a:gridCol>
                <a:gridCol w="834277">
                  <a:extLst>
                    <a:ext uri="{9D8B030D-6E8A-4147-A177-3AD203B41FA5}">
                      <a16:colId xmlns:a16="http://schemas.microsoft.com/office/drawing/2014/main" val="959622074"/>
                    </a:ext>
                  </a:extLst>
                </a:gridCol>
                <a:gridCol w="912979">
                  <a:extLst>
                    <a:ext uri="{9D8B030D-6E8A-4147-A177-3AD203B41FA5}">
                      <a16:colId xmlns:a16="http://schemas.microsoft.com/office/drawing/2014/main" val="2019507645"/>
                    </a:ext>
                  </a:extLst>
                </a:gridCol>
              </a:tblGrid>
              <a:tr h="0">
                <a:tc>
                  <a:txBody>
                    <a:bodyPr/>
                    <a:lstStyle/>
                    <a:p>
                      <a:pPr algn="ctr"/>
                      <a:endParaRPr lang="de-DE" dirty="0">
                        <a:solidFill>
                          <a:schemeClr val="dk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100" dirty="0">
                          <a:solidFill>
                            <a:schemeClr val="dk1"/>
                          </a:solidFill>
                          <a:latin typeface="Arial" panose="020B0604020202020204" pitchFamily="34" charset="0"/>
                          <a:cs typeface="Arial" panose="020B0604020202020204" pitchFamily="34" charset="0"/>
                        </a:rPr>
                        <a:t>Mittlerer Abschluss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100" dirty="0">
                          <a:solidFill>
                            <a:schemeClr val="dk1"/>
                          </a:solidFill>
                          <a:latin typeface="Arial" panose="020B0604020202020204" pitchFamily="34" charset="0"/>
                          <a:cs typeface="Arial" panose="020B0604020202020204" pitchFamily="34" charset="0"/>
                        </a:rPr>
                        <a:t>Versetzung in 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2554868"/>
                  </a:ext>
                </a:extLst>
              </a:tr>
              <a:tr h="351149">
                <a:tc>
                  <a:txBody>
                    <a:bodyPr/>
                    <a:lstStyle/>
                    <a:p>
                      <a:pPr algn="ctr"/>
                      <a:r>
                        <a:rPr lang="de-DE" sz="1100" dirty="0">
                          <a:solidFill>
                            <a:schemeClr val="dk1"/>
                          </a:solidFill>
                          <a:latin typeface="Arial" panose="020B0604020202020204" pitchFamily="34" charset="0"/>
                          <a:cs typeface="Arial" panose="020B0604020202020204" pitchFamily="34" charset="0"/>
                        </a:rPr>
                        <a:t>Hauptschul-abschluss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de-DE" sz="1400" dirty="0">
                          <a:solidFill>
                            <a:schemeClr val="dk1"/>
                          </a:solidFill>
                          <a:latin typeface="Arial" panose="020B0604020202020204" pitchFamily="34" charset="0"/>
                          <a:cs typeface="Arial" panose="020B0604020202020204" pitchFamily="34" charset="0"/>
                        </a:rPr>
                        <a:t>IGS 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0283772"/>
                  </a:ext>
                </a:extLst>
              </a:tr>
              <a:tr h="370840">
                <a:tc gridSpan="3">
                  <a:txBody>
                    <a:bodyPr/>
                    <a:lstStyle/>
                    <a:p>
                      <a:pPr algn="ctr"/>
                      <a:r>
                        <a:rPr lang="de-DE" sz="1400" dirty="0">
                          <a:solidFill>
                            <a:schemeClr val="dk1"/>
                          </a:solidFill>
                          <a:latin typeface="Arial" panose="020B0604020202020204" pitchFamily="34" charset="0"/>
                          <a:cs typeface="Arial" panose="020B0604020202020204" pitchFamily="34" charset="0"/>
                        </a:rPr>
                        <a:t>IGS 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7298721"/>
                  </a:ext>
                </a:extLst>
              </a:tr>
              <a:tr h="370840">
                <a:tc gridSpan="3">
                  <a:txBody>
                    <a:bodyPr/>
                    <a:lstStyle/>
                    <a:p>
                      <a:pPr algn="ctr"/>
                      <a:r>
                        <a:rPr lang="de-DE" sz="1400" dirty="0">
                          <a:solidFill>
                            <a:schemeClr val="dk1"/>
                          </a:solidFill>
                          <a:latin typeface="Arial" panose="020B0604020202020204" pitchFamily="34" charset="0"/>
                          <a:cs typeface="Arial" panose="020B0604020202020204" pitchFamily="34" charset="0"/>
                        </a:rPr>
                        <a:t>IGS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3428006"/>
                  </a:ext>
                </a:extLst>
              </a:tr>
              <a:tr h="370840">
                <a:tc gridSpan="3">
                  <a:txBody>
                    <a:bodyPr/>
                    <a:lstStyle/>
                    <a:p>
                      <a:pPr algn="ctr"/>
                      <a:r>
                        <a:rPr lang="de-DE" sz="1400" dirty="0">
                          <a:solidFill>
                            <a:schemeClr val="dk1"/>
                          </a:solidFill>
                          <a:latin typeface="Arial" panose="020B0604020202020204" pitchFamily="34" charset="0"/>
                          <a:cs typeface="Arial" panose="020B0604020202020204" pitchFamily="34" charset="0"/>
                        </a:rPr>
                        <a:t>IGS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1910474"/>
                  </a:ext>
                </a:extLst>
              </a:tr>
              <a:tr h="370840">
                <a:tc gridSpan="3">
                  <a:txBody>
                    <a:bodyPr/>
                    <a:lstStyle/>
                    <a:p>
                      <a:pPr algn="ctr"/>
                      <a:r>
                        <a:rPr lang="de-DE" sz="1400" dirty="0">
                          <a:solidFill>
                            <a:schemeClr val="dk1"/>
                          </a:solidFill>
                          <a:latin typeface="Arial" panose="020B0604020202020204" pitchFamily="34" charset="0"/>
                          <a:cs typeface="Arial" panose="020B0604020202020204" pitchFamily="34" charset="0"/>
                        </a:rPr>
                        <a:t>IGS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564665"/>
                  </a:ext>
                </a:extLst>
              </a:tr>
              <a:tr h="370840">
                <a:tc gridSpan="3">
                  <a:txBody>
                    <a:bodyPr/>
                    <a:lstStyle/>
                    <a:p>
                      <a:pPr algn="ctr"/>
                      <a:r>
                        <a:rPr lang="de-DE" sz="1400" dirty="0">
                          <a:solidFill>
                            <a:schemeClr val="dk1"/>
                          </a:solidFill>
                          <a:latin typeface="Arial" panose="020B0604020202020204" pitchFamily="34" charset="0"/>
                          <a:cs typeface="Arial" panose="020B0604020202020204" pitchFamily="34" charset="0"/>
                        </a:rPr>
                        <a:t>IGS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795691"/>
                  </a:ext>
                </a:extLst>
              </a:tr>
            </a:tbl>
          </a:graphicData>
        </a:graphic>
      </p:graphicFrame>
    </p:spTree>
    <p:extLst>
      <p:ext uri="{BB962C8B-B14F-4D97-AF65-F5344CB8AC3E}">
        <p14:creationId xmlns:p14="http://schemas.microsoft.com/office/powerpoint/2010/main" val="2979851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12</a:t>
            </a:fld>
            <a:endParaRPr lang="de-DE" dirty="0"/>
          </a:p>
        </p:txBody>
      </p:sp>
      <p:sp>
        <p:nvSpPr>
          <p:cNvPr id="6" name="Rectangle 2"/>
          <p:cNvSpPr txBox="1">
            <a:spLocks noChangeArrowheads="1"/>
          </p:cNvSpPr>
          <p:nvPr/>
        </p:nvSpPr>
        <p:spPr>
          <a:xfrm>
            <a:off x="1619672" y="1052736"/>
            <a:ext cx="5904656"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de-DE" alt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Förderschulen</a:t>
            </a:r>
          </a:p>
        </p:txBody>
      </p:sp>
      <p:sp>
        <p:nvSpPr>
          <p:cNvPr id="7" name="Rectangle 3"/>
          <p:cNvSpPr txBox="1">
            <a:spLocks noChangeArrowheads="1"/>
          </p:cNvSpPr>
          <p:nvPr/>
        </p:nvSpPr>
        <p:spPr>
          <a:xfrm>
            <a:off x="1519801" y="2348880"/>
            <a:ext cx="6768752" cy="26047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342900" algn="l" defTabSz="914400" rtl="0" eaLnBrk="1" fontAlgn="auto" latinLnBrk="0" hangingPunct="1">
              <a:lnSpc>
                <a:spcPct val="90000"/>
              </a:lnSpc>
              <a:spcBef>
                <a:spcPct val="20000"/>
              </a:spcBef>
              <a:spcAft>
                <a:spcPts val="0"/>
              </a:spcAft>
              <a:buClrTx/>
              <a:buSzTx/>
              <a:buFontTx/>
              <a:buNone/>
              <a:tabLst/>
              <a:defRPr/>
            </a:pP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Förderschulen gibt es zu verschiedenen</a:t>
            </a:r>
          </a:p>
          <a:p>
            <a:pPr marL="342900" marR="0" lvl="0" indent="-342900" defTabSz="914400" rtl="0" eaLnBrk="1" fontAlgn="auto" latinLnBrk="0" hangingPunct="1">
              <a:lnSpc>
                <a:spcPct val="90000"/>
              </a:lnSpc>
              <a:spcBef>
                <a:spcPct val="20000"/>
              </a:spcBef>
              <a:spcAft>
                <a:spcPts val="0"/>
              </a:spcAft>
              <a:buClrTx/>
              <a:buSzTx/>
              <a:buFontTx/>
              <a:buNone/>
              <a:tabLst/>
              <a:defRPr/>
            </a:pP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Förderschwerpunkten.</a:t>
            </a:r>
          </a:p>
          <a:p>
            <a:pPr marL="342900" marR="0" lvl="0" indent="-342900" defTabSz="914400" rtl="0" eaLnBrk="1" fontAlgn="auto" latinLnBrk="0" hangingPunct="1">
              <a:lnSpc>
                <a:spcPct val="90000"/>
              </a:lnSpc>
              <a:spcBef>
                <a:spcPct val="20000"/>
              </a:spcBef>
              <a:spcAft>
                <a:spcPts val="0"/>
              </a:spcAft>
              <a:buClrTx/>
              <a:buSzTx/>
              <a:buFontTx/>
              <a:buNone/>
              <a:tabLst/>
              <a:defRPr/>
            </a:pPr>
            <a:endParaRPr lang="de-DE" altLang="de-DE" sz="2400" dirty="0">
              <a:solidFill>
                <a:sysClr val="windowText" lastClr="000000"/>
              </a:solidFill>
              <a:latin typeface="Arial" panose="020B0604020202020204" pitchFamily="34" charset="0"/>
              <a:cs typeface="Arial" panose="020B0604020202020204" pitchFamily="34" charset="0"/>
            </a:endParaRPr>
          </a:p>
          <a:p>
            <a:pPr marL="0" indent="0">
              <a:lnSpc>
                <a:spcPct val="90000"/>
              </a:lnSpc>
              <a:spcBef>
                <a:spcPts val="24"/>
              </a:spcBef>
              <a:buNone/>
              <a:defRPr/>
            </a:pP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Es berät Sie das für Ihre Grundschule zuständige Beratungs- und Förderzentrum (BFZ)</a:t>
            </a:r>
            <a:endParaRPr lang="de-DE" altLang="de-DE" sz="2400" noProof="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3635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3106688"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13</a:t>
            </a:fld>
            <a:endParaRPr lang="de-DE" dirty="0"/>
          </a:p>
        </p:txBody>
      </p:sp>
      <p:sp>
        <p:nvSpPr>
          <p:cNvPr id="6" name="Titel 1"/>
          <p:cNvSpPr txBox="1">
            <a:spLocks/>
          </p:cNvSpPr>
          <p:nvPr/>
        </p:nvSpPr>
        <p:spPr>
          <a:xfrm>
            <a:off x="654890" y="1196752"/>
            <a:ext cx="7834219" cy="20162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de-DE" sz="3000" u="sng"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Vom Hessischen Kultusministerium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de-DE" sz="3000" u="sng"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anerkannte</a:t>
            </a:r>
            <a:r>
              <a:rPr kumimoji="0" lang="de-DE" altLang="de-DE" sz="3000" b="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Schwerpunkte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de-DE" sz="3000" b="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der weiterführenden Schulen</a:t>
            </a:r>
          </a:p>
        </p:txBody>
      </p:sp>
      <p:sp>
        <p:nvSpPr>
          <p:cNvPr id="7" name="Inhaltsplatzhalter 2"/>
          <p:cNvSpPr txBox="1">
            <a:spLocks/>
          </p:cNvSpPr>
          <p:nvPr/>
        </p:nvSpPr>
        <p:spPr>
          <a:xfrm>
            <a:off x="1799691" y="3068960"/>
            <a:ext cx="5544616" cy="26892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Sprachenfolge (1. Fremdsprache)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Schule mit Schwerpunkt Musik</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de-DE" altLang="de-DE" sz="2400" dirty="0">
                <a:solidFill>
                  <a:sysClr val="windowText" lastClr="000000"/>
                </a:solidFill>
                <a:latin typeface="Arial" panose="020B0604020202020204" pitchFamily="34" charset="0"/>
                <a:cs typeface="Arial" panose="020B0604020202020204" pitchFamily="34" charset="0"/>
              </a:rPr>
              <a:t>Partnerschule des </a:t>
            </a:r>
            <a:r>
              <a:rPr lang="de-DE" altLang="de-DE" sz="2400" dirty="0" err="1">
                <a:solidFill>
                  <a:sysClr val="windowText" lastClr="000000"/>
                </a:solidFill>
                <a:latin typeface="Arial" panose="020B0604020202020204" pitchFamily="34" charset="0"/>
                <a:cs typeface="Arial" panose="020B0604020202020204" pitchFamily="34" charset="0"/>
              </a:rPr>
              <a:t>Leistungss</a:t>
            </a:r>
            <a:r>
              <a:rPr kumimoji="0" lang="de-DE" altLang="de-DE" sz="2400" b="0" i="0" u="none" strike="noStrike" kern="1200" cap="none" spc="0" normalizeH="0" baseline="0" noProof="0" dirty="0" err="1">
                <a:ln>
                  <a:noFill/>
                </a:ln>
                <a:solidFill>
                  <a:sysClr val="windowText" lastClr="000000"/>
                </a:solidFill>
                <a:effectLst/>
                <a:uLnTx/>
                <a:uFillTx/>
                <a:latin typeface="Arial" panose="020B0604020202020204" pitchFamily="34" charset="0"/>
                <a:cs typeface="Arial" panose="020B0604020202020204" pitchFamily="34" charset="0"/>
              </a:rPr>
              <a:t>ports</a:t>
            </a:r>
            <a:endPar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3214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14</a:t>
            </a:fld>
            <a:endParaRPr lang="de-DE" dirty="0"/>
          </a:p>
        </p:txBody>
      </p:sp>
      <p:sp>
        <p:nvSpPr>
          <p:cNvPr id="6" name="Titel 1"/>
          <p:cNvSpPr txBox="1">
            <a:spLocks/>
          </p:cNvSpPr>
          <p:nvPr/>
        </p:nvSpPr>
        <p:spPr>
          <a:xfrm>
            <a:off x="1871700" y="1090353"/>
            <a:ext cx="5400600" cy="12209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de-DE" alt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Sprachenfolge</a:t>
            </a:r>
          </a:p>
        </p:txBody>
      </p:sp>
      <p:sp>
        <p:nvSpPr>
          <p:cNvPr id="7" name="Inhaltsplatzhalter 2"/>
          <p:cNvSpPr txBox="1">
            <a:spLocks/>
          </p:cNvSpPr>
          <p:nvPr/>
        </p:nvSpPr>
        <p:spPr>
          <a:xfrm>
            <a:off x="1384025" y="2708920"/>
            <a:ext cx="7344816" cy="2592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Im Landkreis überall 1. Fremdsprache Englisch</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a:ln>
                  <a:noFill/>
                </a:ln>
                <a:solidFill>
                  <a:schemeClr val="accent4"/>
                </a:solidFill>
                <a:effectLst/>
                <a:uLnTx/>
                <a:uFillTx/>
                <a:latin typeface="Arial" panose="020B0604020202020204" pitchFamily="34" charset="0"/>
                <a:cs typeface="Arial" panose="020B0604020202020204" pitchFamily="34" charset="0"/>
              </a:rPr>
              <a:t>1. Fremdsprache  Latein</a:t>
            </a:r>
          </a:p>
          <a:p>
            <a:pPr marL="0" marR="0" lvl="0" indent="0" algn="l" defTabSz="914400" rtl="0" eaLnBrk="1" fontAlgn="auto" latinLnBrk="0" hangingPunct="1">
              <a:lnSpc>
                <a:spcPct val="100000"/>
              </a:lnSpc>
              <a:spcBef>
                <a:spcPct val="20000"/>
              </a:spcBef>
              <a:spcAft>
                <a:spcPts val="0"/>
              </a:spcAft>
              <a:buClrTx/>
              <a:buSzTx/>
              <a:buNone/>
              <a:tabLst/>
              <a:defRPr/>
            </a:pPr>
            <a:r>
              <a:rPr kumimoji="0" lang="de-DE" altLang="de-DE" sz="2400" b="0" i="0" u="none" strike="noStrike" kern="1200" cap="none" spc="0" normalizeH="0" baseline="0" noProof="0" dirty="0">
                <a:ln>
                  <a:noFill/>
                </a:ln>
                <a:solidFill>
                  <a:schemeClr val="accent4"/>
                </a:solidFill>
                <a:effectLst/>
                <a:uLnTx/>
                <a:uFillTx/>
                <a:latin typeface="Arial" panose="020B0604020202020204" pitchFamily="34" charset="0"/>
                <a:cs typeface="Arial" panose="020B0604020202020204" pitchFamily="34" charset="0"/>
              </a:rPr>
              <a:t>                 nur in der Stadt Kassel (FG)</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a:ln>
                  <a:noFill/>
                </a:ln>
                <a:solidFill>
                  <a:schemeClr val="accent4"/>
                </a:solidFill>
                <a:effectLst/>
                <a:uLnTx/>
                <a:uFillTx/>
                <a:latin typeface="Arial" panose="020B0604020202020204" pitchFamily="34" charset="0"/>
                <a:cs typeface="Arial" panose="020B0604020202020204" pitchFamily="34" charset="0"/>
              </a:rPr>
              <a:t>1. Fremdsprache Englisch oder Französisch </a:t>
            </a:r>
            <a:br>
              <a:rPr kumimoji="0" lang="de-DE" altLang="de-DE" sz="2400" b="0" i="0" u="none" strike="noStrike" kern="1200" cap="none" spc="0" normalizeH="0" baseline="0" noProof="0" dirty="0">
                <a:ln>
                  <a:noFill/>
                </a:ln>
                <a:solidFill>
                  <a:schemeClr val="accent4"/>
                </a:solidFill>
                <a:effectLst/>
                <a:uLnTx/>
                <a:uFillTx/>
                <a:latin typeface="Arial" panose="020B0604020202020204" pitchFamily="34" charset="0"/>
                <a:cs typeface="Arial" panose="020B0604020202020204" pitchFamily="34" charset="0"/>
              </a:rPr>
            </a:br>
            <a:r>
              <a:rPr kumimoji="0" lang="de-DE" altLang="de-DE" sz="2400" b="0" i="0" u="none" strike="noStrike" kern="1200" cap="none" spc="0" normalizeH="0" baseline="0" noProof="0" dirty="0">
                <a:ln>
                  <a:noFill/>
                </a:ln>
                <a:solidFill>
                  <a:schemeClr val="accent4"/>
                </a:solidFill>
                <a:effectLst/>
                <a:uLnTx/>
                <a:uFillTx/>
                <a:latin typeface="Arial" panose="020B0604020202020204" pitchFamily="34" charset="0"/>
                <a:cs typeface="Arial" panose="020B0604020202020204" pitchFamily="34" charset="0"/>
              </a:rPr>
              <a:t>             nur in der Stadt Kassel (ASS)</a:t>
            </a:r>
          </a:p>
        </p:txBody>
      </p:sp>
    </p:spTree>
    <p:extLst>
      <p:ext uri="{BB962C8B-B14F-4D97-AF65-F5344CB8AC3E}">
        <p14:creationId xmlns:p14="http://schemas.microsoft.com/office/powerpoint/2010/main" val="2201529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15</a:t>
            </a:fld>
            <a:endParaRPr lang="de-DE" dirty="0"/>
          </a:p>
        </p:txBody>
      </p:sp>
      <p:sp>
        <p:nvSpPr>
          <p:cNvPr id="6" name="Titel 1"/>
          <p:cNvSpPr txBox="1">
            <a:spLocks/>
          </p:cNvSpPr>
          <p:nvPr/>
        </p:nvSpPr>
        <p:spPr>
          <a:xfrm>
            <a:off x="1493168" y="1235245"/>
            <a:ext cx="615766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de-DE" alt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Schulen mit Schwerpunkt Musik</a:t>
            </a:r>
          </a:p>
        </p:txBody>
      </p:sp>
      <p:sp>
        <p:nvSpPr>
          <p:cNvPr id="7" name="Inhaltsplatzhalter 2"/>
          <p:cNvSpPr txBox="1">
            <a:spLocks/>
          </p:cNvSpPr>
          <p:nvPr/>
        </p:nvSpPr>
        <p:spPr>
          <a:xfrm>
            <a:off x="1763688" y="2564904"/>
            <a:ext cx="6056099" cy="32403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Ahnatalschule</a:t>
            </a:r>
            <a:r>
              <a:rPr kumimoji="0" lang="de-DE" altLang="de-DE" sz="2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Vellmar</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de-DE" altLang="de-DE" sz="2400" dirty="0">
                <a:solidFill>
                  <a:srgbClr val="FF0000"/>
                </a:solidFill>
                <a:latin typeface="Arial" panose="020B0604020202020204" pitchFamily="34" charset="0"/>
                <a:cs typeface="Arial" panose="020B0604020202020204" pitchFamily="34" charset="0"/>
              </a:rPr>
              <a:t>Georg-Christoph-Lichtenberg-Schule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de-DE" altLang="de-DE" sz="2400" dirty="0">
                <a:solidFill>
                  <a:srgbClr val="FF0000"/>
                </a:solidFill>
                <a:latin typeface="Arial" panose="020B0604020202020204" pitchFamily="34" charset="0"/>
                <a:cs typeface="Arial" panose="020B0604020202020204" pitchFamily="34" charset="0"/>
              </a:rPr>
              <a:t>Gustav-Heinemann-Schule Hofgeismar</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IGS Kaufungen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altLang="de-DE" sz="2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Theodor-Heuss-Schule Baunatal</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de-DE" altLang="de-DE" sz="2400" dirty="0">
                <a:solidFill>
                  <a:srgbClr val="FF0000"/>
                </a:solidFill>
                <a:latin typeface="Arial" panose="020B0604020202020204" pitchFamily="34" charset="0"/>
                <a:cs typeface="Arial" panose="020B0604020202020204" pitchFamily="34" charset="0"/>
              </a:rPr>
              <a:t>Walter-</a:t>
            </a:r>
            <a:r>
              <a:rPr lang="de-DE" altLang="de-DE" sz="2400" dirty="0" err="1">
                <a:solidFill>
                  <a:srgbClr val="FF0000"/>
                </a:solidFill>
                <a:latin typeface="Arial" panose="020B0604020202020204" pitchFamily="34" charset="0"/>
                <a:cs typeface="Arial" panose="020B0604020202020204" pitchFamily="34" charset="0"/>
              </a:rPr>
              <a:t>Lübcke</a:t>
            </a:r>
            <a:r>
              <a:rPr kumimoji="0" lang="de-DE" altLang="de-DE" sz="2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-Schule </a:t>
            </a:r>
            <a:r>
              <a:rPr kumimoji="0" lang="de-DE" altLang="de-DE" sz="2400" b="0"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Wolfhagen</a:t>
            </a:r>
            <a:endParaRPr kumimoji="0" lang="de-DE" altLang="de-DE"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946295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16</a:t>
            </a:fld>
            <a:endParaRPr lang="de-DE" dirty="0"/>
          </a:p>
        </p:txBody>
      </p:sp>
      <p:sp>
        <p:nvSpPr>
          <p:cNvPr id="6" name="Titel 1"/>
          <p:cNvSpPr txBox="1">
            <a:spLocks/>
          </p:cNvSpPr>
          <p:nvPr/>
        </p:nvSpPr>
        <p:spPr>
          <a:xfrm>
            <a:off x="464820" y="754380"/>
            <a:ext cx="8235191" cy="15202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de-DE" altLang="de-DE" sz="360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7" name="Inhaltsplatzhalter 2"/>
          <p:cNvSpPr txBox="1">
            <a:spLocks/>
          </p:cNvSpPr>
          <p:nvPr/>
        </p:nvSpPr>
        <p:spPr>
          <a:xfrm>
            <a:off x="790419" y="1363534"/>
            <a:ext cx="7563162" cy="800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alt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Partnerschule des Leistungssports</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de-DE" altLang="de-DE" sz="35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ct val="20000"/>
              </a:spcBef>
              <a:spcAft>
                <a:spcPts val="0"/>
              </a:spcAft>
              <a:buClrTx/>
              <a:buSzTx/>
              <a:buNone/>
              <a:tabLst/>
              <a:defRPr/>
            </a:pPr>
            <a:endParaRPr kumimoji="0" lang="de-DE" altLang="de-DE" sz="2400" b="0" i="0" u="none" strike="noStrike" kern="1200" cap="none" spc="0" normalizeH="0" baseline="0" noProof="0" dirty="0">
              <a:ln>
                <a:noFill/>
              </a:ln>
              <a:solidFill>
                <a:sysClr val="windowText" lastClr="000000">
                  <a:lumMod val="50000"/>
                  <a:lumOff val="50000"/>
                </a:sysClr>
              </a:solidFill>
              <a:effectLst/>
              <a:uLnTx/>
              <a:uFillTx/>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id="{48D706BF-6500-0A4A-A214-B00D0565AF48}"/>
              </a:ext>
            </a:extLst>
          </p:cNvPr>
          <p:cNvSpPr txBox="1"/>
          <p:nvPr/>
        </p:nvSpPr>
        <p:spPr>
          <a:xfrm>
            <a:off x="1643336" y="2340231"/>
            <a:ext cx="5976664" cy="1551194"/>
          </a:xfrm>
          <a:prstGeom prst="rect">
            <a:avLst/>
          </a:prstGeom>
          <a:noFill/>
        </p:spPr>
        <p:txBody>
          <a:bodyPr wrap="square" rtlCol="0">
            <a:spAutoFit/>
          </a:bodyPr>
          <a:lstStyle/>
          <a:p>
            <a:pPr marL="342900" lvl="0" indent="-342900">
              <a:spcBef>
                <a:spcPct val="20000"/>
              </a:spcBef>
              <a:buFont typeface="Arial" panose="020B0604020202020204" pitchFamily="34" charset="0"/>
              <a:buChar char="•"/>
              <a:defRPr/>
            </a:pPr>
            <a:r>
              <a:rPr lang="de-DE" altLang="de-DE" sz="2400" dirty="0">
                <a:solidFill>
                  <a:srgbClr val="FF0000"/>
                </a:solidFill>
                <a:latin typeface="Arial" panose="020B0604020202020204" pitchFamily="34" charset="0"/>
                <a:cs typeface="Arial" panose="020B0604020202020204" pitchFamily="34" charset="0"/>
              </a:rPr>
              <a:t>Gustav-Heinemann-Schule Hofgeismar</a:t>
            </a:r>
          </a:p>
          <a:p>
            <a:pPr marL="406400" lvl="0">
              <a:spcBef>
                <a:spcPct val="20000"/>
              </a:spcBef>
              <a:defRPr/>
            </a:pPr>
            <a:r>
              <a:rPr lang="de-DE" altLang="de-DE" sz="2400" dirty="0">
                <a:latin typeface="Arial" panose="020B0604020202020204" pitchFamily="34" charset="0"/>
                <a:cs typeface="Arial" panose="020B0604020202020204" pitchFamily="34" charset="0"/>
              </a:rPr>
              <a:t>(Aufnahme ausschließlich besonders talentierter Kinder nach Sichtung)</a:t>
            </a:r>
          </a:p>
          <a:p>
            <a:endParaRPr lang="de-DE" dirty="0"/>
          </a:p>
        </p:txBody>
      </p:sp>
      <p:sp>
        <p:nvSpPr>
          <p:cNvPr id="8" name="Textfeld 7">
            <a:extLst>
              <a:ext uri="{FF2B5EF4-FFF2-40B4-BE49-F238E27FC236}">
                <a16:creationId xmlns:a16="http://schemas.microsoft.com/office/drawing/2014/main" id="{B3AD4B80-44ED-CA49-B693-D1819A08FD09}"/>
              </a:ext>
            </a:extLst>
          </p:cNvPr>
          <p:cNvSpPr txBox="1"/>
          <p:nvPr/>
        </p:nvSpPr>
        <p:spPr>
          <a:xfrm>
            <a:off x="1643336" y="3891425"/>
            <a:ext cx="5976664" cy="1551194"/>
          </a:xfrm>
          <a:prstGeom prst="rect">
            <a:avLst/>
          </a:prstGeom>
          <a:noFill/>
        </p:spPr>
        <p:txBody>
          <a:bodyPr wrap="square" rtlCol="0">
            <a:spAutoFit/>
          </a:bodyPr>
          <a:lstStyle/>
          <a:p>
            <a:pPr marL="342900" lvl="0" indent="-342900">
              <a:spcBef>
                <a:spcPct val="20000"/>
              </a:spcBef>
              <a:buFont typeface="Arial" panose="020B0604020202020204" pitchFamily="34" charset="0"/>
              <a:buChar char="•"/>
              <a:defRPr/>
            </a:pPr>
            <a:r>
              <a:rPr lang="de-DE" altLang="de-DE" sz="2400" dirty="0">
                <a:solidFill>
                  <a:schemeClr val="accent4"/>
                </a:solidFill>
                <a:latin typeface="Arial" panose="020B0604020202020204" pitchFamily="34" charset="0"/>
                <a:cs typeface="Arial" panose="020B0604020202020204" pitchFamily="34" charset="0"/>
              </a:rPr>
              <a:t>Goethe-Gymnasium Kassel</a:t>
            </a:r>
          </a:p>
          <a:p>
            <a:pPr marL="406400" lvl="0">
              <a:spcBef>
                <a:spcPct val="20000"/>
              </a:spcBef>
              <a:defRPr/>
            </a:pPr>
            <a:r>
              <a:rPr lang="de-DE" altLang="de-DE" sz="2400" dirty="0">
                <a:solidFill>
                  <a:schemeClr val="accent4"/>
                </a:solidFill>
                <a:latin typeface="Arial" panose="020B0604020202020204" pitchFamily="34" charset="0"/>
                <a:cs typeface="Arial" panose="020B0604020202020204" pitchFamily="34" charset="0"/>
              </a:rPr>
              <a:t>(in Ausnahmefällen Aufnahme von Kindern aus dem Landkreis)</a:t>
            </a:r>
          </a:p>
          <a:p>
            <a:endParaRPr lang="de-DE" dirty="0"/>
          </a:p>
        </p:txBody>
      </p:sp>
    </p:spTree>
    <p:extLst>
      <p:ext uri="{BB962C8B-B14F-4D97-AF65-F5344CB8AC3E}">
        <p14:creationId xmlns:p14="http://schemas.microsoft.com/office/powerpoint/2010/main" val="66902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3034680"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17</a:t>
            </a:fld>
            <a:endParaRPr lang="de-DE" dirty="0"/>
          </a:p>
        </p:txBody>
      </p:sp>
      <p:sp>
        <p:nvSpPr>
          <p:cNvPr id="6" name="Textfeld 5"/>
          <p:cNvSpPr txBox="1">
            <a:spLocks noChangeArrowheads="1"/>
          </p:cNvSpPr>
          <p:nvPr/>
        </p:nvSpPr>
        <p:spPr bwMode="auto">
          <a:xfrm>
            <a:off x="755650" y="1115467"/>
            <a:ext cx="76327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de-DE" altLang="de-DE" sz="3000" dirty="0">
                <a:solidFill>
                  <a:prstClr val="black"/>
                </a:solidFill>
                <a:latin typeface="Arial" charset="0"/>
                <a:cs typeface="Arial" charset="0"/>
              </a:rPr>
              <a:t>Hinweise zum Anmeldeverfahren</a:t>
            </a:r>
          </a:p>
        </p:txBody>
      </p:sp>
      <p:sp>
        <p:nvSpPr>
          <p:cNvPr id="7" name="Rechteck 6"/>
          <p:cNvSpPr/>
          <p:nvPr/>
        </p:nvSpPr>
        <p:spPr>
          <a:xfrm>
            <a:off x="714400" y="1501761"/>
            <a:ext cx="7715200" cy="5170646"/>
          </a:xfrm>
          <a:prstGeom prst="rect">
            <a:avLst/>
          </a:prstGeom>
        </p:spPr>
        <p:txBody>
          <a:bodyPr wrap="square">
            <a:spAutoFit/>
          </a:bodyPr>
          <a:lstStyle/>
          <a:p>
            <a:pPr marL="285750" indent="-285750">
              <a:buFont typeface="Arial" pitchFamily="34" charset="0"/>
              <a:buChar char="•"/>
              <a:defRPr/>
            </a:pPr>
            <a:endParaRPr lang="de-DE" sz="2400" dirty="0">
              <a:solidFill>
                <a:prstClr val="black"/>
              </a:solidFill>
              <a:latin typeface="Arial" pitchFamily="34" charset="0"/>
              <a:cs typeface="Arial" pitchFamily="34" charset="0"/>
            </a:endParaRPr>
          </a:p>
          <a:p>
            <a:pPr>
              <a:defRPr/>
            </a:pPr>
            <a:endParaRPr lang="de-DE" sz="2400" dirty="0">
              <a:solidFill>
                <a:prstClr val="black"/>
              </a:solidFill>
              <a:latin typeface="Arial" pitchFamily="34" charset="0"/>
              <a:cs typeface="Arial" pitchFamily="34" charset="0"/>
            </a:endParaRPr>
          </a:p>
          <a:p>
            <a:pPr marL="285750" indent="-285750">
              <a:buFont typeface="Arial" pitchFamily="34" charset="0"/>
              <a:buChar char="•"/>
              <a:defRPr/>
            </a:pPr>
            <a:r>
              <a:rPr lang="de-DE" sz="2400" dirty="0">
                <a:solidFill>
                  <a:prstClr val="black"/>
                </a:solidFill>
                <a:latin typeface="Arial" pitchFamily="34" charset="0"/>
                <a:cs typeface="Arial" pitchFamily="34" charset="0"/>
              </a:rPr>
              <a:t>Beratungsgespräch mit Grundschule bis zum </a:t>
            </a:r>
            <a:r>
              <a:rPr lang="de-DE" sz="2400" dirty="0" smtClean="0">
                <a:solidFill>
                  <a:prstClr val="black"/>
                </a:solidFill>
                <a:latin typeface="Arial" pitchFamily="34" charset="0"/>
                <a:cs typeface="Arial" pitchFamily="34" charset="0"/>
              </a:rPr>
              <a:t>25.02.2022</a:t>
            </a:r>
            <a:endParaRPr lang="de-DE" sz="2400" dirty="0">
              <a:solidFill>
                <a:prstClr val="black"/>
              </a:solidFill>
              <a:latin typeface="Arial" pitchFamily="34" charset="0"/>
              <a:cs typeface="Arial" pitchFamily="34" charset="0"/>
            </a:endParaRPr>
          </a:p>
          <a:p>
            <a:pPr marL="285750" lvl="0" indent="-285750">
              <a:buFont typeface="Arial" pitchFamily="34" charset="0"/>
              <a:buChar char="•"/>
              <a:defRPr/>
            </a:pPr>
            <a:r>
              <a:rPr lang="de-DE" sz="2400" dirty="0">
                <a:solidFill>
                  <a:prstClr val="black"/>
                </a:solidFill>
                <a:latin typeface="Arial" pitchFamily="34" charset="0"/>
                <a:cs typeface="Arial" pitchFamily="34" charset="0"/>
              </a:rPr>
              <a:t>Anmeldung nur über Grundschule bis </a:t>
            </a:r>
            <a:r>
              <a:rPr lang="de-DE" sz="2400" dirty="0" smtClean="0">
                <a:solidFill>
                  <a:prstClr val="black"/>
                </a:solidFill>
                <a:latin typeface="Arial" pitchFamily="34" charset="0"/>
                <a:cs typeface="Arial" pitchFamily="34" charset="0"/>
              </a:rPr>
              <a:t>05.03.2022</a:t>
            </a:r>
            <a:endParaRPr lang="de-DE" sz="2400" dirty="0">
              <a:solidFill>
                <a:prstClr val="black"/>
              </a:solidFill>
              <a:latin typeface="Arial" pitchFamily="34" charset="0"/>
              <a:cs typeface="Arial" pitchFamily="34" charset="0"/>
            </a:endParaRPr>
          </a:p>
          <a:p>
            <a:pPr marL="285750" lvl="0" indent="-285750">
              <a:buFont typeface="Arial" pitchFamily="34" charset="0"/>
              <a:buChar char="•"/>
              <a:defRPr/>
            </a:pPr>
            <a:r>
              <a:rPr lang="de-DE" sz="2400" dirty="0">
                <a:solidFill>
                  <a:srgbClr val="FF0000"/>
                </a:solidFill>
                <a:latin typeface="Arial" pitchFamily="34" charset="0"/>
                <a:cs typeface="Arial" pitchFamily="34" charset="0"/>
              </a:rPr>
              <a:t>Eltern entscheiden über den Bildungsgang</a:t>
            </a:r>
          </a:p>
          <a:p>
            <a:pPr marL="285750" indent="-285750">
              <a:buFont typeface="Arial" pitchFamily="34" charset="0"/>
              <a:buChar char="•"/>
              <a:defRPr/>
            </a:pPr>
            <a:r>
              <a:rPr lang="de-DE" sz="2400" dirty="0">
                <a:solidFill>
                  <a:srgbClr val="FF0000"/>
                </a:solidFill>
                <a:latin typeface="Arial" pitchFamily="34" charset="0"/>
                <a:cs typeface="Arial" pitchFamily="34" charset="0"/>
              </a:rPr>
              <a:t>Anspruch auf Bildungsgang, nicht aber auf eine bestimmte Schulform oder Schule!</a:t>
            </a:r>
            <a:endParaRPr lang="de-DE" sz="2400" dirty="0">
              <a:solidFill>
                <a:prstClr val="black"/>
              </a:solidFill>
              <a:latin typeface="Arial" pitchFamily="34" charset="0"/>
              <a:cs typeface="Arial" pitchFamily="34" charset="0"/>
            </a:endParaRPr>
          </a:p>
          <a:p>
            <a:pPr marL="285750" indent="-285750">
              <a:buFont typeface="Arial" pitchFamily="34" charset="0"/>
              <a:buChar char="•"/>
              <a:defRPr/>
            </a:pPr>
            <a:r>
              <a:rPr lang="de-DE" sz="2400" dirty="0">
                <a:solidFill>
                  <a:prstClr val="black"/>
                </a:solidFill>
                <a:latin typeface="Arial" pitchFamily="34" charset="0"/>
                <a:cs typeface="Arial" pitchFamily="34" charset="0"/>
              </a:rPr>
              <a:t>Verteilerkonferenz</a:t>
            </a:r>
          </a:p>
          <a:p>
            <a:pPr marL="285750" indent="-285750">
              <a:buFont typeface="Arial" pitchFamily="34" charset="0"/>
              <a:buChar char="•"/>
              <a:defRPr/>
            </a:pPr>
            <a:r>
              <a:rPr lang="de-DE" sz="2400" dirty="0">
                <a:solidFill>
                  <a:prstClr val="black"/>
                </a:solidFill>
                <a:latin typeface="Arial" pitchFamily="34" charset="0"/>
                <a:cs typeface="Arial" pitchFamily="34" charset="0"/>
              </a:rPr>
              <a:t>Zu- und Absagen werden bis zum </a:t>
            </a:r>
            <a:r>
              <a:rPr lang="de-DE" sz="2400" dirty="0" smtClean="0">
                <a:solidFill>
                  <a:prstClr val="black"/>
                </a:solidFill>
                <a:latin typeface="Arial" pitchFamily="34" charset="0"/>
                <a:cs typeface="Arial" pitchFamily="34" charset="0"/>
              </a:rPr>
              <a:t>15.06.2022 verschickt, 19.6.22 Information Eltern über aufnehmende Schule</a:t>
            </a:r>
            <a:endParaRPr lang="de-DE" sz="2400" dirty="0">
              <a:solidFill>
                <a:prstClr val="black"/>
              </a:solidFill>
              <a:latin typeface="Arial" pitchFamily="34" charset="0"/>
              <a:cs typeface="Arial" pitchFamily="34" charset="0"/>
            </a:endParaRPr>
          </a:p>
          <a:p>
            <a:pPr marL="285750" indent="-285750">
              <a:buFont typeface="Arial" pitchFamily="34" charset="0"/>
              <a:buChar char="•"/>
              <a:defRPr/>
            </a:pPr>
            <a:endParaRPr lang="de-DE" sz="2400" b="1" dirty="0">
              <a:solidFill>
                <a:prstClr val="black"/>
              </a:solidFill>
              <a:latin typeface="Arial" pitchFamily="34" charset="0"/>
              <a:cs typeface="Arial" pitchFamily="34" charset="0"/>
            </a:endParaRPr>
          </a:p>
          <a:p>
            <a:pPr>
              <a:defRPr/>
            </a:pPr>
            <a:endParaRPr lang="de-DE"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35704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3250704"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18</a:t>
            </a:fld>
            <a:endParaRPr lang="de-DE" dirty="0"/>
          </a:p>
        </p:txBody>
      </p:sp>
      <p:sp>
        <p:nvSpPr>
          <p:cNvPr id="6" name="Titel 1"/>
          <p:cNvSpPr txBox="1">
            <a:spLocks/>
          </p:cNvSpPr>
          <p:nvPr/>
        </p:nvSpPr>
        <p:spPr>
          <a:xfrm>
            <a:off x="169168" y="860408"/>
            <a:ext cx="8229600" cy="141646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Sie </a:t>
            </a:r>
            <a:r>
              <a:rPr kumimoji="0" lang="de-DE" sz="3000" b="1"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wählen</a:t>
            </a:r>
            <a:r>
              <a:rPr kumimoji="0" 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einen Bildungsgang</a:t>
            </a:r>
            <a:br>
              <a:rPr kumimoji="0" 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br>
            <a:r>
              <a:rPr kumimoji="0" 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und </a:t>
            </a:r>
            <a:r>
              <a:rPr kumimoji="0" lang="de-DE" sz="3000" b="1"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wünschen</a:t>
            </a:r>
            <a:r>
              <a:rPr kumimoji="0" 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eine Schulform:</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348880"/>
            <a:ext cx="3077666" cy="3327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2420888"/>
            <a:ext cx="4423354" cy="2461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4211960" y="5353162"/>
            <a:ext cx="4320480" cy="646331"/>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Das Anmeldeformular erhalten Sie von der Grundschule, und zwar nur einmal!</a:t>
            </a:r>
          </a:p>
        </p:txBody>
      </p:sp>
    </p:spTree>
    <p:extLst>
      <p:ext uri="{BB962C8B-B14F-4D97-AF65-F5344CB8AC3E}">
        <p14:creationId xmlns:p14="http://schemas.microsoft.com/office/powerpoint/2010/main" val="847931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19</a:t>
            </a:fld>
            <a:endParaRPr lang="de-DE" dirty="0"/>
          </a:p>
        </p:txBody>
      </p:sp>
      <p:sp>
        <p:nvSpPr>
          <p:cNvPr id="6" name="Titel 1"/>
          <p:cNvSpPr txBox="1">
            <a:spLocks/>
          </p:cNvSpPr>
          <p:nvPr/>
        </p:nvSpPr>
        <p:spPr>
          <a:xfrm>
            <a:off x="457200" y="930548"/>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Sie geben einen Erst- und Zweitwunsch an:</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870" y="2114706"/>
            <a:ext cx="8229600" cy="1101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feld 8"/>
          <p:cNvSpPr txBox="1"/>
          <p:nvPr/>
        </p:nvSpPr>
        <p:spPr>
          <a:xfrm>
            <a:off x="498376" y="3383964"/>
            <a:ext cx="8147248" cy="286232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Im Aufnahmeantrag unter „Bemerkungen“ unbedingt angeben:</a:t>
            </a:r>
          </a:p>
          <a:p>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1. Fremdsprache</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vom HKM anerkannten Schwerpunkt</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Wohn- und Verkehrsverhältnisse</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besondere soziale Umstände (Bitte belegen!)</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Bitte vermerken Sie auch, ob ein Geschwisterkind bereits die gewünschte Schule besucht = </a:t>
            </a:r>
            <a:r>
              <a:rPr lang="de-DE" u="sng" dirty="0">
                <a:latin typeface="Arial" panose="020B0604020202020204" pitchFamily="34" charset="0"/>
                <a:cs typeface="Arial" panose="020B0604020202020204" pitchFamily="34" charset="0"/>
              </a:rPr>
              <a:t>Hilfs</a:t>
            </a:r>
            <a:r>
              <a:rPr lang="de-DE" dirty="0">
                <a:latin typeface="Arial" panose="020B0604020202020204" pitchFamily="34" charset="0"/>
                <a:cs typeface="Arial" panose="020B0604020202020204" pitchFamily="34" charset="0"/>
              </a:rPr>
              <a:t>kriterium, wenn alle vorherigen ausgeschöpft sind.</a:t>
            </a:r>
          </a:p>
          <a:p>
            <a:endParaRPr lang="de-DE" dirty="0"/>
          </a:p>
        </p:txBody>
      </p:sp>
    </p:spTree>
    <p:extLst>
      <p:ext uri="{BB962C8B-B14F-4D97-AF65-F5344CB8AC3E}">
        <p14:creationId xmlns:p14="http://schemas.microsoft.com/office/powerpoint/2010/main" val="20943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1268761"/>
            <a:ext cx="7362822" cy="2808312"/>
          </a:xfrm>
        </p:spPr>
        <p:txBody>
          <a:bodyPr/>
          <a:lstStyle/>
          <a:p>
            <a:pPr lvl="0" algn="l">
              <a:lnSpc>
                <a:spcPts val="3000"/>
              </a:lnSpc>
              <a:spcBef>
                <a:spcPts val="0"/>
              </a:spcBef>
            </a:pPr>
            <a:r>
              <a:rPr lang="de-DE" altLang="de-DE" sz="3000" dirty="0">
                <a:solidFill>
                  <a:prstClr val="black"/>
                </a:solidFill>
                <a:latin typeface="Arial" panose="020B0604020202020204" pitchFamily="34" charset="0"/>
                <a:ea typeface="+mn-ea"/>
                <a:cs typeface="Arial" panose="020B0604020202020204" pitchFamily="34" charset="0"/>
              </a:rPr>
              <a:t>Viele Wege führen zu</a:t>
            </a:r>
            <a:br>
              <a:rPr lang="de-DE" altLang="de-DE" sz="3000" dirty="0">
                <a:solidFill>
                  <a:prstClr val="black"/>
                </a:solidFill>
                <a:latin typeface="Arial" panose="020B0604020202020204" pitchFamily="34" charset="0"/>
                <a:ea typeface="+mn-ea"/>
                <a:cs typeface="Arial" panose="020B0604020202020204" pitchFamily="34" charset="0"/>
              </a:rPr>
            </a:br>
            <a:r>
              <a:rPr lang="de-DE" altLang="de-DE" sz="3000" dirty="0">
                <a:solidFill>
                  <a:prstClr val="black"/>
                </a:solidFill>
                <a:latin typeface="Arial" panose="020B0604020202020204" pitchFamily="34" charset="0"/>
                <a:ea typeface="+mn-ea"/>
                <a:cs typeface="Arial" panose="020B0604020202020204" pitchFamily="34" charset="0"/>
              </a:rPr>
              <a:t>Bildungserfolg und </a:t>
            </a:r>
            <a:r>
              <a:rPr lang="de-DE" altLang="de-DE" sz="3000" dirty="0" smtClean="0">
                <a:solidFill>
                  <a:prstClr val="black"/>
                </a:solidFill>
                <a:latin typeface="Arial" panose="020B0604020202020204" pitchFamily="34" charset="0"/>
                <a:ea typeface="+mn-ea"/>
                <a:cs typeface="Arial" panose="020B0604020202020204" pitchFamily="34" charset="0"/>
              </a:rPr>
              <a:t/>
            </a:r>
            <a:br>
              <a:rPr lang="de-DE" altLang="de-DE" sz="3000" dirty="0" smtClean="0">
                <a:solidFill>
                  <a:prstClr val="black"/>
                </a:solidFill>
                <a:latin typeface="Arial" panose="020B0604020202020204" pitchFamily="34" charset="0"/>
                <a:ea typeface="+mn-ea"/>
                <a:cs typeface="Arial" panose="020B0604020202020204" pitchFamily="34" charset="0"/>
              </a:rPr>
            </a:br>
            <a:r>
              <a:rPr lang="de-DE" altLang="de-DE" sz="3000" dirty="0" smtClean="0">
                <a:solidFill>
                  <a:prstClr val="black"/>
                </a:solidFill>
                <a:latin typeface="Arial" panose="020B0604020202020204" pitchFamily="34" charset="0"/>
                <a:ea typeface="+mn-ea"/>
                <a:cs typeface="Arial" panose="020B0604020202020204" pitchFamily="34" charset="0"/>
              </a:rPr>
              <a:t>Abschluss</a:t>
            </a:r>
            <a:r>
              <a:rPr lang="de-DE" altLang="de-DE" sz="3000" dirty="0">
                <a:solidFill>
                  <a:prstClr val="black"/>
                </a:solidFill>
                <a:latin typeface="Arial" panose="020B0604020202020204" pitchFamily="34" charset="0"/>
                <a:ea typeface="+mn-ea"/>
                <a:cs typeface="Arial" panose="020B0604020202020204" pitchFamily="34" charset="0"/>
              </a:rPr>
              <a:t>…</a:t>
            </a:r>
            <a:br>
              <a:rPr lang="de-DE" altLang="de-DE" sz="3000" dirty="0">
                <a:solidFill>
                  <a:prstClr val="black"/>
                </a:solidFill>
                <a:latin typeface="Arial" panose="020B0604020202020204" pitchFamily="34" charset="0"/>
                <a:ea typeface="+mn-ea"/>
                <a:cs typeface="Arial" panose="020B0604020202020204" pitchFamily="34" charset="0"/>
              </a:rPr>
            </a:br>
            <a:r>
              <a:rPr lang="de-DE" altLang="de-DE" sz="2400" dirty="0">
                <a:solidFill>
                  <a:prstClr val="black"/>
                </a:solidFill>
                <a:latin typeface="Arial" panose="020B0604020202020204" pitchFamily="34" charset="0"/>
                <a:ea typeface="+mn-ea"/>
                <a:cs typeface="Arial" panose="020B0604020202020204" pitchFamily="34" charset="0"/>
              </a:rPr>
              <a:t/>
            </a:r>
            <a:br>
              <a:rPr lang="de-DE" altLang="de-DE" sz="2400" dirty="0">
                <a:solidFill>
                  <a:prstClr val="black"/>
                </a:solidFill>
                <a:latin typeface="Arial" panose="020B0604020202020204" pitchFamily="34" charset="0"/>
                <a:ea typeface="+mn-ea"/>
                <a:cs typeface="Arial" panose="020B0604020202020204" pitchFamily="34" charset="0"/>
              </a:rPr>
            </a:br>
            <a:r>
              <a:rPr lang="de-DE" altLang="de-DE" sz="2400" dirty="0" smtClean="0">
                <a:solidFill>
                  <a:prstClr val="black"/>
                </a:solidFill>
                <a:latin typeface="Arial" panose="020B0604020202020204" pitchFamily="34" charset="0"/>
                <a:ea typeface="+mn-ea"/>
                <a:cs typeface="Arial" panose="020B0604020202020204" pitchFamily="34" charset="0"/>
              </a:rPr>
              <a:t>- </a:t>
            </a:r>
            <a:r>
              <a:rPr lang="de-DE" altLang="de-DE" sz="2000" dirty="0" smtClean="0">
                <a:solidFill>
                  <a:prstClr val="black"/>
                </a:solidFill>
                <a:latin typeface="Arial" panose="020B0604020202020204" pitchFamily="34" charset="0"/>
                <a:ea typeface="+mn-ea"/>
                <a:cs typeface="Arial" panose="020B0604020202020204" pitchFamily="34" charset="0"/>
              </a:rPr>
              <a:t>Die </a:t>
            </a:r>
            <a:r>
              <a:rPr lang="de-DE" altLang="de-DE" sz="2000" dirty="0">
                <a:solidFill>
                  <a:prstClr val="black"/>
                </a:solidFill>
                <a:latin typeface="Arial" panose="020B0604020202020204" pitchFamily="34" charset="0"/>
                <a:ea typeface="+mn-ea"/>
                <a:cs typeface="Arial" panose="020B0604020202020204" pitchFamily="34" charset="0"/>
              </a:rPr>
              <a:t>Region Kassel verfügt über ein sehr durchlässiges und vielfältiges Bildungssystem, das seine Schülerinnen und Schüler optimal zu fördern versteht. </a:t>
            </a:r>
            <a:r>
              <a:rPr lang="de-DE" altLang="de-DE" sz="2000" dirty="0" smtClean="0">
                <a:solidFill>
                  <a:prstClr val="black"/>
                </a:solidFill>
                <a:latin typeface="Arial" panose="020B0604020202020204" pitchFamily="34" charset="0"/>
                <a:ea typeface="+mn-ea"/>
                <a:cs typeface="Arial" panose="020B0604020202020204" pitchFamily="34" charset="0"/>
              </a:rPr>
              <a:t/>
            </a:r>
            <a:br>
              <a:rPr lang="de-DE" altLang="de-DE" sz="2000" dirty="0" smtClean="0">
                <a:solidFill>
                  <a:prstClr val="black"/>
                </a:solidFill>
                <a:latin typeface="Arial" panose="020B0604020202020204" pitchFamily="34" charset="0"/>
                <a:ea typeface="+mn-ea"/>
                <a:cs typeface="Arial" panose="020B0604020202020204" pitchFamily="34" charset="0"/>
              </a:rPr>
            </a:br>
            <a:r>
              <a:rPr lang="de-DE" altLang="de-DE" sz="2000" dirty="0" smtClean="0">
                <a:solidFill>
                  <a:prstClr val="black"/>
                </a:solidFill>
                <a:latin typeface="Arial" panose="020B0604020202020204" pitchFamily="34" charset="0"/>
                <a:ea typeface="+mn-ea"/>
                <a:cs typeface="Arial" panose="020B0604020202020204" pitchFamily="34" charset="0"/>
              </a:rPr>
              <a:t>- Auf den </a:t>
            </a:r>
            <a:r>
              <a:rPr lang="de-DE" altLang="de-DE" sz="2000" dirty="0">
                <a:solidFill>
                  <a:prstClr val="black"/>
                </a:solidFill>
                <a:latin typeface="Arial" panose="020B0604020202020204" pitchFamily="34" charset="0"/>
                <a:ea typeface="+mn-ea"/>
                <a:cs typeface="Arial" panose="020B0604020202020204" pitchFamily="34" charset="0"/>
              </a:rPr>
              <a:t>K</a:t>
            </a:r>
            <a:r>
              <a:rPr lang="de-DE" altLang="de-DE" sz="2000" dirty="0" smtClean="0">
                <a:solidFill>
                  <a:prstClr val="black"/>
                </a:solidFill>
                <a:latin typeface="Arial" panose="020B0604020202020204" pitchFamily="34" charset="0"/>
                <a:ea typeface="+mn-ea"/>
                <a:cs typeface="Arial" panose="020B0604020202020204" pitchFamily="34" charset="0"/>
              </a:rPr>
              <a:t>lassenelternabenden wurden Sie bereits über das im letzten Grundschuljahr Anstehende informiert</a:t>
            </a:r>
            <a:r>
              <a:rPr lang="de-DE" altLang="de-DE" sz="2000" dirty="0" smtClean="0">
                <a:solidFill>
                  <a:prstClr val="black"/>
                </a:solidFill>
                <a:latin typeface="Arial" panose="020B0604020202020204" pitchFamily="34" charset="0"/>
                <a:ea typeface="+mn-ea"/>
                <a:cs typeface="Arial" panose="020B0604020202020204" pitchFamily="34" charset="0"/>
              </a:rPr>
              <a:t> –heute geben wir Ihnen nochmal einen Überblick über das weiterführende Schulsystem.</a:t>
            </a:r>
            <a:br>
              <a:rPr lang="de-DE" altLang="de-DE" sz="2000" dirty="0" smtClean="0">
                <a:solidFill>
                  <a:prstClr val="black"/>
                </a:solidFill>
                <a:latin typeface="Arial" panose="020B0604020202020204" pitchFamily="34" charset="0"/>
                <a:ea typeface="+mn-ea"/>
                <a:cs typeface="Arial" panose="020B0604020202020204" pitchFamily="34" charset="0"/>
              </a:rPr>
            </a:br>
            <a:r>
              <a:rPr lang="de-DE" altLang="de-DE" sz="2000" dirty="0" smtClean="0">
                <a:solidFill>
                  <a:prstClr val="black"/>
                </a:solidFill>
                <a:latin typeface="Arial" panose="020B0604020202020204" pitchFamily="34" charset="0"/>
                <a:ea typeface="+mn-ea"/>
                <a:cs typeface="Arial" panose="020B0604020202020204" pitchFamily="34" charset="0"/>
              </a:rPr>
              <a:t>- Danke für die Anwesenheit und Unterstützung der HGS, die repräsentativ für eine kooperative Gesamtschule vertreten ist.</a:t>
            </a:r>
            <a:endParaRPr lang="de-DE" sz="20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fld id="{D306EDD2-5986-4771-96F9-E2DD02813CCF}" type="datetime2">
              <a:rPr lang="de-DE" smtClean="0">
                <a:solidFill>
                  <a:srgbClr val="0057C0"/>
                </a:solidFill>
              </a:rPr>
              <a:t>Donnerstag, 11. November 2021</a:t>
            </a:fld>
            <a:endParaRPr lang="de-DE" dirty="0">
              <a:solidFill>
                <a:srgbClr val="0057C0"/>
              </a:solidFill>
            </a:endParaRPr>
          </a:p>
        </p:txBody>
      </p:sp>
      <p:sp>
        <p:nvSpPr>
          <p:cNvPr id="6" name="Foliennummernplatzhalter 5"/>
          <p:cNvSpPr>
            <a:spLocks noGrp="1"/>
          </p:cNvSpPr>
          <p:nvPr>
            <p:ph type="sldNum" sz="quarter" idx="12"/>
          </p:nvPr>
        </p:nvSpPr>
        <p:spPr>
          <a:xfrm>
            <a:off x="6553200" y="6356350"/>
            <a:ext cx="2123256" cy="365125"/>
          </a:xfrm>
        </p:spPr>
        <p:txBody>
          <a:bodyPr/>
          <a:lstStyle/>
          <a:p>
            <a:fld id="{A0A785CB-7ADD-4087-9A98-CC1303D6EC87}" type="slidenum">
              <a:rPr lang="de-DE" smtClean="0"/>
              <a:pPr/>
              <a:t>2</a:t>
            </a:fld>
            <a:endParaRPr lang="de-DE"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087472"/>
            <a:ext cx="2304256" cy="1566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1099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4042792"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20</a:t>
            </a:fld>
            <a:endParaRPr lang="de-DE" dirty="0"/>
          </a:p>
        </p:txBody>
      </p:sp>
      <p:sp>
        <p:nvSpPr>
          <p:cNvPr id="6" name="Titel 1"/>
          <p:cNvSpPr txBox="1">
            <a:spLocks/>
          </p:cNvSpPr>
          <p:nvPr/>
        </p:nvSpPr>
        <p:spPr>
          <a:xfrm>
            <a:off x="783153" y="1095664"/>
            <a:ext cx="7577694"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altLang="de-DE" sz="300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Unbedingt Erst- </a:t>
            </a:r>
            <a:r>
              <a:rPr kumimoji="0" lang="de-DE" altLang="de-DE" sz="3000" i="0" u="sng"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und</a:t>
            </a:r>
            <a:r>
              <a:rPr kumimoji="0" lang="de-DE" altLang="de-DE" sz="300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Zweitwunsch angeben!</a:t>
            </a:r>
          </a:p>
        </p:txBody>
      </p:sp>
      <p:sp>
        <p:nvSpPr>
          <p:cNvPr id="7" name="Inhaltsplatzhalter 2"/>
          <p:cNvSpPr txBox="1">
            <a:spLocks/>
          </p:cNvSpPr>
          <p:nvPr/>
        </p:nvSpPr>
        <p:spPr>
          <a:xfrm>
            <a:off x="417941" y="2441808"/>
            <a:ext cx="8164102" cy="4272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Wenn der Zweitwunsch fehlt oder</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altLang="de-DE" sz="2400" dirty="0" err="1">
                <a:solidFill>
                  <a:sysClr val="windowText" lastClr="000000"/>
                </a:solidFill>
                <a:latin typeface="Arial" panose="020B0604020202020204" pitchFamily="34" charset="0"/>
                <a:cs typeface="Arial" panose="020B0604020202020204" pitchFamily="34" charset="0"/>
              </a:rPr>
              <a:t>w</a:t>
            </a:r>
            <a:r>
              <a:rPr kumimoji="0" lang="de-DE" altLang="de-DE" sz="2400" b="0" i="0" u="none" strike="noStrike" kern="1200" cap="none" spc="0" normalizeH="0" baseline="0" noProof="0" dirty="0" err="1">
                <a:ln>
                  <a:noFill/>
                </a:ln>
                <a:solidFill>
                  <a:sysClr val="windowText" lastClr="000000"/>
                </a:solidFill>
                <a:effectLst/>
                <a:uLnTx/>
                <a:uFillTx/>
                <a:latin typeface="Arial" panose="020B0604020202020204" pitchFamily="34" charset="0"/>
                <a:cs typeface="Arial" panose="020B0604020202020204" pitchFamily="34" charset="0"/>
              </a:rPr>
              <a:t>enn</a:t>
            </a: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Erst- und</a:t>
            </a:r>
            <a:r>
              <a:rPr kumimoji="0" lang="de-DE" altLang="de-DE" sz="2400" b="0" i="0" u="none" strike="noStrike" kern="1200" cap="none" spc="0" normalizeH="0" noProof="0" dirty="0">
                <a:ln>
                  <a:noFill/>
                </a:ln>
                <a:solidFill>
                  <a:sysClr val="windowText" lastClr="000000"/>
                </a:solidFill>
                <a:effectLst/>
                <a:uLnTx/>
                <a:uFillTx/>
                <a:latin typeface="Arial" panose="020B0604020202020204" pitchFamily="34" charset="0"/>
                <a:cs typeface="Arial" panose="020B0604020202020204" pitchFamily="34" charset="0"/>
              </a:rPr>
              <a:t> </a:t>
            </a: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Zweitwunsch gleich sind,</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de-DE" sz="2400" dirty="0">
              <a:solidFill>
                <a:sysClr val="windowText" lastClr="000000"/>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de-DE" sz="2400" dirty="0">
              <a:solidFill>
                <a:sysClr val="windowText" lastClr="000000"/>
              </a:solidFill>
              <a:latin typeface="Arial" panose="020B0604020202020204" pitchFamily="34" charset="0"/>
              <a:cs typeface="Arial" panose="020B0604020202020204" pitchFamily="34" charset="0"/>
            </a:endParaRPr>
          </a:p>
          <a:p>
            <a:pPr marL="0" lvl="0" indent="0" algn="ctr">
              <a:spcBef>
                <a:spcPts val="0"/>
              </a:spcBef>
              <a:buNone/>
              <a:defRPr/>
            </a:pPr>
            <a:r>
              <a:rPr lang="de-DE" altLang="de-DE" sz="2400" dirty="0">
                <a:solidFill>
                  <a:sysClr val="windowText" lastClr="000000"/>
                </a:solidFill>
                <a:latin typeface="Arial" panose="020B0604020202020204" pitchFamily="34" charset="0"/>
                <a:cs typeface="Arial" panose="020B0604020202020204" pitchFamily="34" charset="0"/>
              </a:rPr>
              <a:t>wird </a:t>
            </a: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davon ausgegangen, dass die </a:t>
            </a:r>
            <a:r>
              <a:rPr kumimoji="0" lang="de-DE" altLang="de-DE" sz="24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Eltern</a:t>
            </a:r>
            <a:endParaRPr lang="de-DE" altLang="de-DE" sz="2400" noProof="0" dirty="0">
              <a:solidFill>
                <a:sysClr val="windowText" lastClr="000000"/>
              </a:solidFill>
              <a:latin typeface="Arial" panose="020B0604020202020204" pitchFamily="34" charset="0"/>
              <a:cs typeface="Arial" panose="020B0604020202020204" pitchFamily="34" charset="0"/>
            </a:endParaRPr>
          </a:p>
          <a:p>
            <a:pPr marL="0" lvl="0" indent="0" algn="ctr">
              <a:spcBef>
                <a:spcPts val="0"/>
              </a:spcBef>
              <a:buNone/>
              <a:defRPr/>
            </a:pPr>
            <a:r>
              <a:rPr lang="de-DE" altLang="de-DE" sz="2400" dirty="0" smtClean="0">
                <a:solidFill>
                  <a:sysClr val="windowText" lastClr="000000"/>
                </a:solidFill>
                <a:latin typeface="Arial" panose="020B0604020202020204" pitchFamily="34" charset="0"/>
                <a:cs typeface="Arial" panose="020B0604020202020204" pitchFamily="34" charset="0"/>
              </a:rPr>
              <a:t>- falls </a:t>
            </a:r>
            <a:r>
              <a:rPr lang="de-DE" altLang="de-DE" sz="2400" dirty="0">
                <a:solidFill>
                  <a:sysClr val="windowText" lastClr="000000"/>
                </a:solidFill>
                <a:latin typeface="Arial" panose="020B0604020202020204" pitchFamily="34" charset="0"/>
                <a:cs typeface="Arial" panose="020B0604020202020204" pitchFamily="34" charset="0"/>
              </a:rPr>
              <a:t>die Erstwunschschule nicht aufnehmen kann -</a:t>
            </a:r>
            <a:endParaRPr lang="de-DE" altLang="de-DE" sz="2400" dirty="0" smtClean="0">
              <a:solidFill>
                <a:sysClr val="windowText" lastClr="000000"/>
              </a:solidFill>
              <a:latin typeface="Arial" panose="020B0604020202020204" pitchFamily="34" charset="0"/>
              <a:cs typeface="Arial" panose="020B0604020202020204" pitchFamily="34" charset="0"/>
            </a:endParaRPr>
          </a:p>
          <a:p>
            <a:pPr marL="0" lvl="0" indent="0" algn="ctr">
              <a:spcBef>
                <a:spcPts val="0"/>
              </a:spcBef>
              <a:buNone/>
              <a:defRPr/>
            </a:pPr>
            <a:r>
              <a:rPr kumimoji="0" lang="de-DE" altLang="de-DE" sz="24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mit </a:t>
            </a: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der nächstgelegenen Schule, die den gewünschten </a:t>
            </a:r>
            <a:r>
              <a:rPr kumimoji="0" lang="de-DE" altLang="de-DE" sz="2400" b="0" i="0" u="sng"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Bildungsgang</a:t>
            </a:r>
            <a:r>
              <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anbietet und aufnahmefähig ist, einverstanden </a:t>
            </a:r>
            <a:r>
              <a:rPr kumimoji="0" lang="de-DE" altLang="de-DE" sz="24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sind</a:t>
            </a:r>
            <a:r>
              <a:rPr lang="de-DE" altLang="de-DE" sz="2400" dirty="0" smtClean="0">
                <a:solidFill>
                  <a:sysClr val="windowText" lastClr="000000"/>
                </a:solidFill>
                <a:latin typeface="Arial" panose="020B0604020202020204" pitchFamily="34" charset="0"/>
                <a:cs typeface="Arial" panose="020B0604020202020204" pitchFamily="34" charset="0"/>
              </a:rPr>
              <a:t>.</a:t>
            </a:r>
            <a:endParaRPr kumimoji="0" lang="de-DE" altLang="de-DE"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2" name="Pfeil nach unten 1"/>
          <p:cNvSpPr/>
          <p:nvPr/>
        </p:nvSpPr>
        <p:spPr>
          <a:xfrm>
            <a:off x="4139952" y="3348681"/>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31389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124744"/>
            <a:ext cx="8229600" cy="1080120"/>
          </a:xfrm>
        </p:spPr>
        <p:txBody>
          <a:bodyPr/>
          <a:lstStyle/>
          <a:p>
            <a:r>
              <a:rPr lang="de-DE" sz="3000" dirty="0">
                <a:latin typeface="Arial" panose="020B0604020202020204" pitchFamily="34" charset="0"/>
                <a:cs typeface="Arial" panose="020B0604020202020204" pitchFamily="34" charset="0"/>
              </a:rPr>
              <a:t>Was passiert bei fehlender Eignungsfeststellung?</a:t>
            </a:r>
          </a:p>
        </p:txBody>
      </p:sp>
      <p:sp>
        <p:nvSpPr>
          <p:cNvPr id="3" name="Inhaltsplatzhalter 2"/>
          <p:cNvSpPr>
            <a:spLocks noGrp="1"/>
          </p:cNvSpPr>
          <p:nvPr>
            <p:ph idx="1"/>
          </p:nvPr>
        </p:nvSpPr>
        <p:spPr>
          <a:xfrm>
            <a:off x="728979" y="2516944"/>
            <a:ext cx="8229600" cy="1944215"/>
          </a:xfrm>
        </p:spPr>
        <p:txBody>
          <a:bodyPr/>
          <a:lstStyle/>
          <a:p>
            <a:pPr marL="0" indent="0">
              <a:buNone/>
            </a:pPr>
            <a:r>
              <a:rPr lang="de-DE" sz="1800" dirty="0">
                <a:latin typeface="Arial" panose="020B0604020202020204" pitchFamily="34" charset="0"/>
                <a:cs typeface="Arial" panose="020B0604020202020204" pitchFamily="34" charset="0"/>
              </a:rPr>
              <a:t>Der Besuch der 5. Klasse…</a:t>
            </a:r>
          </a:p>
          <a:p>
            <a:r>
              <a:rPr lang="de-DE" sz="1800" dirty="0">
                <a:latin typeface="Arial" panose="020B0604020202020204" pitchFamily="34" charset="0"/>
                <a:cs typeface="Arial" panose="020B0604020202020204" pitchFamily="34" charset="0"/>
              </a:rPr>
              <a:t>eines Gymnasiums,</a:t>
            </a:r>
          </a:p>
          <a:p>
            <a:r>
              <a:rPr lang="de-DE" sz="1800" dirty="0">
                <a:latin typeface="Arial" panose="020B0604020202020204" pitchFamily="34" charset="0"/>
                <a:cs typeface="Arial" panose="020B0604020202020204" pitchFamily="34" charset="0"/>
              </a:rPr>
              <a:t>der gymnasialen Eingangsklasse oder der Realschuleingangsklasse,</a:t>
            </a:r>
          </a:p>
          <a:p>
            <a:r>
              <a:rPr lang="de-DE" sz="1800" dirty="0">
                <a:latin typeface="Arial" panose="020B0604020202020204" pitchFamily="34" charset="0"/>
                <a:cs typeface="Arial" panose="020B0604020202020204" pitchFamily="34" charset="0"/>
              </a:rPr>
              <a:t>der Realschule</a:t>
            </a:r>
          </a:p>
          <a:p>
            <a:pPr marL="0" indent="0">
              <a:buNone/>
            </a:pPr>
            <a:r>
              <a:rPr lang="de-DE" sz="1800" dirty="0">
                <a:latin typeface="Arial" panose="020B0604020202020204" pitchFamily="34" charset="0"/>
                <a:cs typeface="Arial" panose="020B0604020202020204" pitchFamily="34" charset="0"/>
              </a:rPr>
              <a:t>… setzt die Eignungsfeststellung der Grundschule voraus.</a:t>
            </a:r>
          </a:p>
          <a:p>
            <a:pPr marL="0" indent="0">
              <a:buNone/>
            </a:pPr>
            <a:endParaRPr lang="de-DE" sz="1800" dirty="0"/>
          </a:p>
        </p:txBody>
      </p:sp>
      <p:sp>
        <p:nvSpPr>
          <p:cNvPr id="4" name="Datumsplatzhalter 3"/>
          <p:cNvSpPr>
            <a:spLocks noGrp="1"/>
          </p:cNvSpPr>
          <p:nvPr>
            <p:ph type="dt" sz="half" idx="10"/>
          </p:nvPr>
        </p:nvSpPr>
        <p:spPr>
          <a:xfrm>
            <a:off x="457200" y="6356350"/>
            <a:ext cx="3682752"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21</a:t>
            </a:fld>
            <a:endParaRPr lang="de-DE" dirty="0"/>
          </a:p>
        </p:txBody>
      </p:sp>
      <p:sp>
        <p:nvSpPr>
          <p:cNvPr id="7" name="Textfeld 6"/>
          <p:cNvSpPr txBox="1"/>
          <p:nvPr/>
        </p:nvSpPr>
        <p:spPr>
          <a:xfrm>
            <a:off x="679990" y="4255928"/>
            <a:ext cx="7704856" cy="1477328"/>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de-DE" dirty="0">
                <a:latin typeface="Arial" panose="020B0604020202020204" pitchFamily="34" charset="0"/>
                <a:cs typeface="Arial" panose="020B0604020202020204" pitchFamily="34" charset="0"/>
              </a:rPr>
              <a:t> Falls keine Eignung festgestellt wurde, wird ein weiteres </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 Beratungsgespräch durch die Grundschule angeboten.</a:t>
            </a:r>
          </a:p>
          <a:p>
            <a:pPr marL="285750" indent="-285750">
              <a:buFont typeface="Wingdings" panose="05000000000000000000" pitchFamily="2" charset="2"/>
              <a:buChar char="Ø"/>
            </a:pPr>
            <a:r>
              <a:rPr lang="de-DE" dirty="0">
                <a:latin typeface="Arial" panose="020B0604020202020204" pitchFamily="34" charset="0"/>
                <a:cs typeface="Arial" panose="020B0604020202020204" pitchFamily="34" charset="0"/>
              </a:rPr>
              <a:t> </a:t>
            </a:r>
            <a:r>
              <a:rPr lang="de-DE" dirty="0" smtClean="0">
                <a:latin typeface="Arial" panose="020B0604020202020204" pitchFamily="34" charset="0"/>
                <a:cs typeface="Arial" panose="020B0604020202020204" pitchFamily="34" charset="0"/>
              </a:rPr>
              <a:t>Halten die Eltern an ihrem Wunsch fest, </a:t>
            </a:r>
            <a:r>
              <a:rPr lang="de-DE" smtClean="0">
                <a:latin typeface="Arial" panose="020B0604020202020204" pitchFamily="34" charset="0"/>
                <a:cs typeface="Arial" panose="020B0604020202020204" pitchFamily="34" charset="0"/>
              </a:rPr>
              <a:t>teilen Sie dies </a:t>
            </a:r>
            <a:r>
              <a:rPr lang="de-DE" dirty="0">
                <a:latin typeface="Arial" panose="020B0604020202020204" pitchFamily="34" charset="0"/>
                <a:cs typeface="Arial" panose="020B0604020202020204" pitchFamily="34" charset="0"/>
              </a:rPr>
              <a:t>bis zum  </a:t>
            </a:r>
          </a:p>
          <a:p>
            <a:r>
              <a:rPr lang="de-DE" dirty="0">
                <a:latin typeface="Arial" panose="020B0604020202020204" pitchFamily="34" charset="0"/>
                <a:cs typeface="Arial" panose="020B0604020202020204" pitchFamily="34" charset="0"/>
              </a:rPr>
              <a:t>      05.04.2021 mit.</a:t>
            </a:r>
          </a:p>
        </p:txBody>
      </p:sp>
    </p:spTree>
    <p:extLst>
      <p:ext uri="{BB962C8B-B14F-4D97-AF65-F5344CB8AC3E}">
        <p14:creationId xmlns:p14="http://schemas.microsoft.com/office/powerpoint/2010/main" val="936001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124744"/>
            <a:ext cx="8229600" cy="1080120"/>
          </a:xfrm>
        </p:spPr>
        <p:txBody>
          <a:bodyPr/>
          <a:lstStyle/>
          <a:p>
            <a:r>
              <a:rPr lang="de-DE" sz="3000" dirty="0">
                <a:latin typeface="Arial" panose="020B0604020202020204" pitchFamily="34" charset="0"/>
                <a:cs typeface="Arial" panose="020B0604020202020204" pitchFamily="34" charset="0"/>
              </a:rPr>
              <a:t>Aufnahmekriterien</a:t>
            </a:r>
          </a:p>
        </p:txBody>
      </p:sp>
      <p:sp>
        <p:nvSpPr>
          <p:cNvPr id="3" name="Inhaltsplatzhalter 2"/>
          <p:cNvSpPr>
            <a:spLocks noGrp="1"/>
          </p:cNvSpPr>
          <p:nvPr>
            <p:ph idx="1"/>
          </p:nvPr>
        </p:nvSpPr>
        <p:spPr>
          <a:xfrm>
            <a:off x="593089" y="2060848"/>
            <a:ext cx="7957821" cy="4295502"/>
          </a:xfrm>
        </p:spPr>
        <p:txBody>
          <a:bodyPr/>
          <a:lstStyle/>
          <a:p>
            <a:r>
              <a:rPr lang="de-DE" sz="2400" u="sng" dirty="0">
                <a:latin typeface="Arial" panose="020B0604020202020204" pitchFamily="34" charset="0"/>
                <a:cs typeface="Arial" panose="020B0604020202020204" pitchFamily="34" charset="0"/>
              </a:rPr>
              <a:t>Zunächst</a:t>
            </a:r>
            <a:r>
              <a:rPr lang="de-DE" sz="2400" dirty="0">
                <a:latin typeface="Arial" panose="020B0604020202020204" pitchFamily="34" charset="0"/>
                <a:cs typeface="Arial" panose="020B0604020202020204" pitchFamily="34" charset="0"/>
              </a:rPr>
              <a:t> Zugehörigkeit des Wohnortes zum Schulträgerbezirk (Kind wohnt im Landkreis, Kind wird vorrangig an einer Schule des Landkreises Kassel aufgenommen),</a:t>
            </a:r>
          </a:p>
          <a:p>
            <a:r>
              <a:rPr lang="de-DE" sz="2400" u="sng" dirty="0">
                <a:latin typeface="Arial" panose="020B0604020202020204" pitchFamily="34" charset="0"/>
                <a:cs typeface="Arial" panose="020B0604020202020204" pitchFamily="34" charset="0"/>
              </a:rPr>
              <a:t>dann</a:t>
            </a:r>
            <a:r>
              <a:rPr lang="de-DE" sz="2400" dirty="0">
                <a:latin typeface="Arial" panose="020B0604020202020204" pitchFamily="34" charset="0"/>
                <a:cs typeface="Arial" panose="020B0604020202020204" pitchFamily="34" charset="0"/>
              </a:rPr>
              <a:t> Wunsch nach einer Sprachenfolge oder einem vom Hessischen Kultusministerium bestätigten Schwerpunkt,</a:t>
            </a:r>
          </a:p>
          <a:p>
            <a:r>
              <a:rPr lang="de-DE" sz="2400" dirty="0">
                <a:latin typeface="Arial" panose="020B0604020202020204" pitchFamily="34" charset="0"/>
                <a:cs typeface="Arial" panose="020B0604020202020204" pitchFamily="34" charset="0"/>
              </a:rPr>
              <a:t>Wohn- und Verkehrsverhältnisse zur gewünschten Schule, </a:t>
            </a:r>
          </a:p>
          <a:p>
            <a:r>
              <a:rPr lang="de-DE" sz="2400" u="sng" dirty="0">
                <a:latin typeface="Arial" panose="020B0604020202020204" pitchFamily="34" charset="0"/>
                <a:cs typeface="Arial" panose="020B0604020202020204" pitchFamily="34" charset="0"/>
              </a:rPr>
              <a:t>besondere</a:t>
            </a:r>
            <a:r>
              <a:rPr lang="de-DE" sz="2400" dirty="0">
                <a:latin typeface="Arial" panose="020B0604020202020204" pitchFamily="34" charset="0"/>
                <a:cs typeface="Arial" panose="020B0604020202020204" pitchFamily="34" charset="0"/>
              </a:rPr>
              <a:t> soziale Umstände (bitte Belege beifügen)</a:t>
            </a:r>
            <a:endParaRPr lang="de-DE" sz="2400" dirty="0"/>
          </a:p>
        </p:txBody>
      </p:sp>
      <p:sp>
        <p:nvSpPr>
          <p:cNvPr id="4" name="Datumsplatzhalter 3"/>
          <p:cNvSpPr>
            <a:spLocks noGrp="1"/>
          </p:cNvSpPr>
          <p:nvPr>
            <p:ph type="dt" sz="half" idx="10"/>
          </p:nvPr>
        </p:nvSpPr>
        <p:spPr>
          <a:xfrm>
            <a:off x="457200" y="6356350"/>
            <a:ext cx="3682752"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22</a:t>
            </a:fld>
            <a:endParaRPr lang="de-DE" dirty="0"/>
          </a:p>
        </p:txBody>
      </p:sp>
    </p:spTree>
    <p:extLst>
      <p:ext uri="{BB962C8B-B14F-4D97-AF65-F5344CB8AC3E}">
        <p14:creationId xmlns:p14="http://schemas.microsoft.com/office/powerpoint/2010/main" val="3652146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23</a:t>
            </a:fld>
            <a:endParaRPr lang="de-DE" dirty="0"/>
          </a:p>
        </p:txBody>
      </p:sp>
      <p:sp>
        <p:nvSpPr>
          <p:cNvPr id="6" name="Rechteck 4"/>
          <p:cNvSpPr>
            <a:spLocks noChangeArrowheads="1"/>
          </p:cNvSpPr>
          <p:nvPr/>
        </p:nvSpPr>
        <p:spPr bwMode="auto">
          <a:xfrm>
            <a:off x="2411760" y="764704"/>
            <a:ext cx="432048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de-DE" altLang="de-DE" sz="3000" dirty="0">
                <a:solidFill>
                  <a:prstClr val="black"/>
                </a:solidFill>
                <a:latin typeface="Arial" charset="0"/>
                <a:cs typeface="Arial" charset="0"/>
              </a:rPr>
              <a:t>Verteilerkonferenz</a:t>
            </a:r>
          </a:p>
        </p:txBody>
      </p:sp>
      <p:sp>
        <p:nvSpPr>
          <p:cNvPr id="7" name="Rechteck 6"/>
          <p:cNvSpPr/>
          <p:nvPr/>
        </p:nvSpPr>
        <p:spPr>
          <a:xfrm>
            <a:off x="1691680" y="1844824"/>
            <a:ext cx="6396152" cy="5601533"/>
          </a:xfrm>
          <a:prstGeom prst="rect">
            <a:avLst/>
          </a:prstGeom>
        </p:spPr>
        <p:txBody>
          <a:bodyPr wrap="square">
            <a:spAutoFit/>
          </a:bodyPr>
          <a:lstStyle/>
          <a:p>
            <a:pPr marL="342900" indent="-342900">
              <a:buFont typeface="Arial" panose="020B0604020202020204" pitchFamily="34" charset="0"/>
              <a:buChar char="•"/>
              <a:defRPr/>
            </a:pPr>
            <a:r>
              <a:rPr lang="de-DE" dirty="0">
                <a:solidFill>
                  <a:prstClr val="black"/>
                </a:solidFill>
                <a:latin typeface="Arial" pitchFamily="34" charset="0"/>
                <a:cs typeface="Arial" pitchFamily="34" charset="0"/>
              </a:rPr>
              <a:t>unter Leitung des SSA,</a:t>
            </a:r>
          </a:p>
          <a:p>
            <a:pPr marL="342900" indent="-342900">
              <a:buFont typeface="Arial" panose="020B0604020202020204" pitchFamily="34" charset="0"/>
              <a:buChar char="•"/>
              <a:defRPr/>
            </a:pPr>
            <a:r>
              <a:rPr lang="de-DE" dirty="0">
                <a:solidFill>
                  <a:prstClr val="black"/>
                </a:solidFill>
                <a:latin typeface="Arial" pitchFamily="34" charset="0"/>
                <a:cs typeface="Arial" pitchFamily="34" charset="0"/>
              </a:rPr>
              <a:t>unter Beteiligung der Schulleitungen,</a:t>
            </a:r>
          </a:p>
          <a:p>
            <a:pPr marL="342900" indent="-342900">
              <a:buFont typeface="Arial" panose="020B0604020202020204" pitchFamily="34" charset="0"/>
              <a:buChar char="•"/>
              <a:defRPr/>
            </a:pPr>
            <a:r>
              <a:rPr lang="de-DE" dirty="0">
                <a:solidFill>
                  <a:prstClr val="black"/>
                </a:solidFill>
                <a:latin typeface="Arial" pitchFamily="34" charset="0"/>
                <a:cs typeface="Arial" pitchFamily="34" charset="0"/>
              </a:rPr>
              <a:t>gemeinsam mit den Schulträgern,</a:t>
            </a:r>
          </a:p>
          <a:p>
            <a:pPr marL="342900" indent="-342900">
              <a:buFont typeface="Arial" panose="020B0604020202020204" pitchFamily="34" charset="0"/>
              <a:buChar char="•"/>
              <a:defRPr/>
            </a:pPr>
            <a:r>
              <a:rPr lang="de-DE" dirty="0">
                <a:solidFill>
                  <a:prstClr val="black"/>
                </a:solidFill>
                <a:latin typeface="Arial" pitchFamily="34" charset="0"/>
                <a:cs typeface="Arial" pitchFamily="34" charset="0"/>
              </a:rPr>
              <a:t>im Beisein von Stadt- und Kreiselternbeirat</a:t>
            </a:r>
          </a:p>
          <a:p>
            <a:pPr>
              <a:defRPr/>
            </a:pPr>
            <a:endParaRPr lang="de-DE" dirty="0">
              <a:solidFill>
                <a:prstClr val="black"/>
              </a:solidFill>
              <a:latin typeface="Arial" pitchFamily="34" charset="0"/>
              <a:cs typeface="Arial" pitchFamily="34" charset="0"/>
            </a:endParaRPr>
          </a:p>
          <a:p>
            <a:pPr>
              <a:defRPr/>
            </a:pPr>
            <a:r>
              <a:rPr lang="de-DE" dirty="0">
                <a:solidFill>
                  <a:srgbClr val="FF0000"/>
                </a:solidFill>
                <a:latin typeface="Arial" pitchFamily="34" charset="0"/>
                <a:cs typeface="Arial" pitchFamily="34" charset="0"/>
              </a:rPr>
              <a:t>zur Schülerlenkung im Bereich des Staatlichen Schulamtes</a:t>
            </a:r>
          </a:p>
          <a:p>
            <a:pPr>
              <a:defRPr/>
            </a:pPr>
            <a:r>
              <a:rPr lang="de-DE" dirty="0">
                <a:solidFill>
                  <a:srgbClr val="FF0000"/>
                </a:solidFill>
                <a:latin typeface="Arial" pitchFamily="34" charset="0"/>
                <a:cs typeface="Arial" pitchFamily="34" charset="0"/>
              </a:rPr>
              <a:t>für die Stadt und den Landkreis Kassel</a:t>
            </a:r>
          </a:p>
          <a:p>
            <a:pPr>
              <a:defRPr/>
            </a:pPr>
            <a:endParaRPr lang="de-DE" dirty="0">
              <a:solidFill>
                <a:prstClr val="black"/>
              </a:solidFill>
              <a:latin typeface="Arial" pitchFamily="34" charset="0"/>
              <a:cs typeface="Arial" pitchFamily="34" charset="0"/>
            </a:endParaRPr>
          </a:p>
          <a:p>
            <a:pPr>
              <a:defRPr/>
            </a:pPr>
            <a:r>
              <a:rPr lang="de-DE" dirty="0">
                <a:solidFill>
                  <a:prstClr val="black"/>
                </a:solidFill>
                <a:latin typeface="Arial" pitchFamily="34" charset="0"/>
                <a:cs typeface="Arial" pitchFamily="34" charset="0"/>
              </a:rPr>
              <a:t>&gt; mit dem Ziel, möglichst Erst- oder Zweitwunsch zu   </a:t>
            </a:r>
          </a:p>
          <a:p>
            <a:pPr>
              <a:defRPr/>
            </a:pPr>
            <a:r>
              <a:rPr lang="de-DE" dirty="0">
                <a:solidFill>
                  <a:prstClr val="black"/>
                </a:solidFill>
                <a:latin typeface="Arial" pitchFamily="34" charset="0"/>
                <a:cs typeface="Arial" pitchFamily="34" charset="0"/>
              </a:rPr>
              <a:t>  erfüllen</a:t>
            </a:r>
          </a:p>
          <a:p>
            <a:pPr>
              <a:defRPr/>
            </a:pPr>
            <a:r>
              <a:rPr lang="de-DE" dirty="0">
                <a:solidFill>
                  <a:prstClr val="black"/>
                </a:solidFill>
                <a:latin typeface="Arial" pitchFamily="34" charset="0"/>
                <a:cs typeface="Arial" pitchFamily="34" charset="0"/>
              </a:rPr>
              <a:t>&gt; zur Erfüllung des Anspruchs der Kinder auf den   </a:t>
            </a:r>
          </a:p>
          <a:p>
            <a:pPr>
              <a:defRPr/>
            </a:pPr>
            <a:r>
              <a:rPr lang="de-DE" dirty="0">
                <a:solidFill>
                  <a:prstClr val="black"/>
                </a:solidFill>
                <a:latin typeface="Arial" pitchFamily="34" charset="0"/>
                <a:cs typeface="Arial" pitchFamily="34" charset="0"/>
              </a:rPr>
              <a:t>  gewählten Bildungsgang, auch wenn diese dafür  </a:t>
            </a:r>
          </a:p>
          <a:p>
            <a:pPr>
              <a:defRPr/>
            </a:pPr>
            <a:r>
              <a:rPr lang="de-DE" dirty="0">
                <a:solidFill>
                  <a:prstClr val="black"/>
                </a:solidFill>
                <a:latin typeface="Arial" pitchFamily="34" charset="0"/>
                <a:cs typeface="Arial" pitchFamily="34" charset="0"/>
              </a:rPr>
              <a:t>  keine Empfehlung haben</a:t>
            </a:r>
          </a:p>
          <a:p>
            <a:pPr>
              <a:defRPr/>
            </a:pPr>
            <a:endParaRPr lang="de-DE" sz="2400" dirty="0">
              <a:solidFill>
                <a:prstClr val="black"/>
              </a:solidFill>
              <a:latin typeface="Arial" pitchFamily="34" charset="0"/>
              <a:cs typeface="Arial" pitchFamily="34" charset="0"/>
            </a:endParaRPr>
          </a:p>
          <a:p>
            <a:pPr marL="285750" indent="-285750">
              <a:buFont typeface="Arial" pitchFamily="34" charset="0"/>
              <a:buChar char="•"/>
              <a:defRPr/>
            </a:pPr>
            <a:endParaRPr lang="de-DE" sz="2000" dirty="0">
              <a:solidFill>
                <a:prstClr val="black"/>
              </a:solidFill>
              <a:latin typeface="Arial" pitchFamily="34" charset="0"/>
              <a:cs typeface="Arial" pitchFamily="34" charset="0"/>
            </a:endParaRPr>
          </a:p>
          <a:p>
            <a:pPr marL="285750" indent="-285750">
              <a:buFont typeface="Arial" pitchFamily="34" charset="0"/>
              <a:buChar char="•"/>
              <a:defRPr/>
            </a:pPr>
            <a:endParaRPr lang="de-DE" sz="2000" dirty="0">
              <a:solidFill>
                <a:prstClr val="black"/>
              </a:solidFill>
              <a:latin typeface="Arial" pitchFamily="34" charset="0"/>
              <a:cs typeface="Arial" pitchFamily="34" charset="0"/>
            </a:endParaRPr>
          </a:p>
          <a:p>
            <a:pPr marL="285750" indent="-285750">
              <a:buFont typeface="Arial" pitchFamily="34" charset="0"/>
              <a:buChar char="•"/>
              <a:defRPr/>
            </a:pPr>
            <a:endParaRPr lang="de-DE" sz="2000" dirty="0">
              <a:solidFill>
                <a:prstClr val="black"/>
              </a:solidFill>
              <a:latin typeface="Arial" pitchFamily="34" charset="0"/>
              <a:cs typeface="Arial" pitchFamily="34" charset="0"/>
            </a:endParaRPr>
          </a:p>
          <a:p>
            <a:pPr marL="285750" indent="-285750">
              <a:buFont typeface="Arial" pitchFamily="34" charset="0"/>
              <a:buChar char="•"/>
              <a:defRPr/>
            </a:pPr>
            <a:endParaRPr lang="de-DE" sz="2000" dirty="0">
              <a:solidFill>
                <a:prstClr val="black"/>
              </a:solidFill>
              <a:latin typeface="Arial" pitchFamily="34" charset="0"/>
              <a:cs typeface="Arial" pitchFamily="34" charset="0"/>
            </a:endParaRPr>
          </a:p>
          <a:p>
            <a:pPr>
              <a:defRPr/>
            </a:pPr>
            <a:endParaRPr lang="de-DE" sz="2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76644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A0A785CB-7ADD-4087-9A98-CC1303D6EC87}" type="slidenum">
              <a:rPr lang="de-DE" smtClean="0"/>
              <a:pPr/>
              <a:t>24</a:t>
            </a:fld>
            <a:endParaRPr lang="de-DE" dirty="0"/>
          </a:p>
        </p:txBody>
      </p:sp>
      <p:sp>
        <p:nvSpPr>
          <p:cNvPr id="6" name="Textfeld 24"/>
          <p:cNvSpPr txBox="1">
            <a:spLocks noChangeArrowheads="1"/>
          </p:cNvSpPr>
          <p:nvPr/>
        </p:nvSpPr>
        <p:spPr bwMode="auto">
          <a:xfrm>
            <a:off x="2108448" y="665674"/>
            <a:ext cx="53695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de-DE" altLang="de-DE" sz="3000" dirty="0">
                <a:solidFill>
                  <a:prstClr val="black"/>
                </a:solidFill>
                <a:latin typeface="Arial" charset="0"/>
                <a:cs typeface="Arial" charset="0"/>
              </a:rPr>
              <a:t>Viele Wege ins Berufsleben</a:t>
            </a:r>
          </a:p>
        </p:txBody>
      </p:sp>
      <p:sp>
        <p:nvSpPr>
          <p:cNvPr id="7" name="Rechteck 1"/>
          <p:cNvSpPr>
            <a:spLocks noChangeArrowheads="1"/>
          </p:cNvSpPr>
          <p:nvPr/>
        </p:nvSpPr>
        <p:spPr bwMode="auto">
          <a:xfrm>
            <a:off x="1992896" y="6165304"/>
            <a:ext cx="5183187" cy="457200"/>
          </a:xfrm>
          <a:prstGeom prst="rect">
            <a:avLst/>
          </a:prstGeom>
          <a:solidFill>
            <a:srgbClr val="F7964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2400" b="0" i="0" u="none" strike="noStrike" kern="0" cap="none" spc="0" normalizeH="0" baseline="0" noProof="0" dirty="0">
                <a:ln>
                  <a:noFill/>
                </a:ln>
                <a:solidFill>
                  <a:prstClr val="black"/>
                </a:solidFill>
                <a:effectLst/>
                <a:uLnTx/>
                <a:uFillTx/>
                <a:latin typeface="Arial" charset="0"/>
                <a:cs typeface="Arial" charset="0"/>
              </a:rPr>
              <a:t>Hauptschulabschluss</a:t>
            </a:r>
          </a:p>
        </p:txBody>
      </p:sp>
      <p:sp>
        <p:nvSpPr>
          <p:cNvPr id="8" name="Rechteck 2"/>
          <p:cNvSpPr>
            <a:spLocks noChangeArrowheads="1"/>
          </p:cNvSpPr>
          <p:nvPr/>
        </p:nvSpPr>
        <p:spPr bwMode="auto">
          <a:xfrm>
            <a:off x="1984958" y="5517232"/>
            <a:ext cx="1728788" cy="576064"/>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prstClr val="black"/>
                </a:solidFill>
                <a:effectLst/>
                <a:uLnTx/>
                <a:uFillTx/>
                <a:latin typeface="Arial" charset="0"/>
                <a:cs typeface="Arial" charset="0"/>
              </a:rPr>
              <a:t>Duale Ausbildung</a:t>
            </a:r>
            <a:r>
              <a:rPr kumimoji="0" lang="de-DE" altLang="de-DE" sz="2400" b="0" i="0" u="none" strike="noStrike" kern="0" cap="none" spc="0" normalizeH="0" baseline="0" noProof="0" dirty="0">
                <a:ln>
                  <a:noFill/>
                </a:ln>
                <a:solidFill>
                  <a:prstClr val="black"/>
                </a:solidFill>
                <a:effectLst/>
                <a:uLnTx/>
                <a:uFillTx/>
                <a:latin typeface="Times" pitchFamily="18" charset="0"/>
              </a:rPr>
              <a:t>	</a:t>
            </a:r>
          </a:p>
        </p:txBody>
      </p:sp>
      <p:sp>
        <p:nvSpPr>
          <p:cNvPr id="9" name="Rechteck 3"/>
          <p:cNvSpPr>
            <a:spLocks noChangeArrowheads="1"/>
          </p:cNvSpPr>
          <p:nvPr/>
        </p:nvSpPr>
        <p:spPr bwMode="auto">
          <a:xfrm>
            <a:off x="3713746" y="5517232"/>
            <a:ext cx="1871662" cy="576064"/>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prstClr val="black"/>
                </a:solidFill>
                <a:effectLst/>
                <a:uLnTx/>
                <a:uFillTx/>
                <a:latin typeface="Arial" charset="0"/>
                <a:cs typeface="Arial" charset="0"/>
              </a:rPr>
              <a:t>Berufsfachschule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prstClr val="black"/>
                </a:solidFill>
                <a:effectLst/>
                <a:uLnTx/>
                <a:uFillTx/>
                <a:latin typeface="Arial" charset="0"/>
                <a:cs typeface="Arial" charset="0"/>
              </a:rPr>
              <a:t>2-jährig</a:t>
            </a:r>
          </a:p>
        </p:txBody>
      </p:sp>
      <p:sp>
        <p:nvSpPr>
          <p:cNvPr id="10" name="Rechteck 4"/>
          <p:cNvSpPr>
            <a:spLocks noChangeArrowheads="1"/>
          </p:cNvSpPr>
          <p:nvPr/>
        </p:nvSpPr>
        <p:spPr bwMode="auto">
          <a:xfrm>
            <a:off x="5585408" y="5517232"/>
            <a:ext cx="1590675" cy="576064"/>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prstClr val="black"/>
                </a:solidFill>
                <a:effectLst/>
                <a:uLnTx/>
                <a:uFillTx/>
                <a:latin typeface="Arial" charset="0"/>
                <a:cs typeface="Arial" charset="0"/>
              </a:rPr>
              <a:t>Zehntes Hauptschuljahr</a:t>
            </a:r>
          </a:p>
        </p:txBody>
      </p:sp>
      <p:sp>
        <p:nvSpPr>
          <p:cNvPr id="11" name="Rechteck 5"/>
          <p:cNvSpPr>
            <a:spLocks noChangeArrowheads="1"/>
          </p:cNvSpPr>
          <p:nvPr/>
        </p:nvSpPr>
        <p:spPr bwMode="auto">
          <a:xfrm>
            <a:off x="760996" y="4941168"/>
            <a:ext cx="7921625" cy="457200"/>
          </a:xfrm>
          <a:prstGeom prst="rect">
            <a:avLst/>
          </a:prstGeom>
          <a:solidFill>
            <a:srgbClr val="F7964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2400" b="0" i="0" u="none" strike="noStrike" kern="0" cap="none" spc="0" normalizeH="0" baseline="0" noProof="0" dirty="0">
                <a:ln>
                  <a:noFill/>
                </a:ln>
                <a:solidFill>
                  <a:prstClr val="black"/>
                </a:solidFill>
                <a:effectLst/>
                <a:uLnTx/>
                <a:uFillTx/>
                <a:latin typeface="Arial" charset="0"/>
                <a:cs typeface="Arial" charset="0"/>
              </a:rPr>
              <a:t>Mittlerer Abschluss</a:t>
            </a:r>
          </a:p>
        </p:txBody>
      </p:sp>
      <p:sp>
        <p:nvSpPr>
          <p:cNvPr id="12" name="Rechteck 6"/>
          <p:cNvSpPr>
            <a:spLocks noChangeArrowheads="1"/>
          </p:cNvSpPr>
          <p:nvPr/>
        </p:nvSpPr>
        <p:spPr bwMode="auto">
          <a:xfrm>
            <a:off x="2561221" y="3499892"/>
            <a:ext cx="1081087" cy="1368425"/>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dirty="0">
                <a:ln>
                  <a:noFill/>
                </a:ln>
                <a:solidFill>
                  <a:prstClr val="black"/>
                </a:solidFill>
                <a:effectLst/>
                <a:uLnTx/>
                <a:uFillTx/>
                <a:latin typeface="Arial" charset="0"/>
                <a:cs typeface="Arial" charset="0"/>
              </a:rPr>
              <a:t>Höhere Berufs-</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dirty="0" err="1">
                <a:ln>
                  <a:noFill/>
                </a:ln>
                <a:solidFill>
                  <a:prstClr val="black"/>
                </a:solidFill>
                <a:effectLst/>
                <a:uLnTx/>
                <a:uFillTx/>
                <a:latin typeface="Arial" charset="0"/>
                <a:cs typeface="Arial" charset="0"/>
              </a:rPr>
              <a:t>fachschule</a:t>
            </a:r>
            <a:endParaRPr kumimoji="0" lang="de-DE" altLang="de-DE" sz="1200" b="1" i="0" u="none" strike="noStrike" kern="0" cap="none" spc="0" normalizeH="0" baseline="0" noProof="0" dirty="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000" b="1" i="0" u="none" strike="noStrike" kern="0" cap="none" spc="0" normalizeH="0" baseline="0" noProof="0" dirty="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dirty="0">
                <a:ln>
                  <a:noFill/>
                </a:ln>
                <a:solidFill>
                  <a:prstClr val="black"/>
                </a:solidFill>
                <a:effectLst/>
                <a:uLnTx/>
                <a:uFillTx/>
                <a:latin typeface="Arial" charset="0"/>
                <a:cs typeface="Arial" charset="0"/>
              </a:rPr>
              <a:t>mit Zusatz-</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dirty="0" err="1">
                <a:ln>
                  <a:noFill/>
                </a:ln>
                <a:solidFill>
                  <a:prstClr val="black"/>
                </a:solidFill>
                <a:effectLst/>
                <a:uLnTx/>
                <a:uFillTx/>
                <a:latin typeface="Arial" charset="0"/>
                <a:cs typeface="Arial" charset="0"/>
              </a:rPr>
              <a:t>unterricht</a:t>
            </a:r>
            <a:endParaRPr kumimoji="0" lang="de-DE" altLang="de-DE" sz="1000" b="1" i="0" u="none" strike="noStrike" kern="0" cap="none" spc="0" normalizeH="0" baseline="0" noProof="0" dirty="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dirty="0">
                <a:ln>
                  <a:noFill/>
                </a:ln>
                <a:solidFill>
                  <a:prstClr val="black"/>
                </a:solidFill>
                <a:effectLst/>
                <a:uLnTx/>
                <a:uFillTx/>
                <a:latin typeface="Arial" charset="0"/>
                <a:cs typeface="Arial" charset="0"/>
              </a:rPr>
              <a:t>2- bis 3 ½-jährig</a:t>
            </a:r>
          </a:p>
        </p:txBody>
      </p:sp>
      <p:sp>
        <p:nvSpPr>
          <p:cNvPr id="13" name="Rechteck 12"/>
          <p:cNvSpPr>
            <a:spLocks noChangeArrowheads="1"/>
          </p:cNvSpPr>
          <p:nvPr/>
        </p:nvSpPr>
        <p:spPr bwMode="auto">
          <a:xfrm>
            <a:off x="3642308" y="3499892"/>
            <a:ext cx="1079500" cy="1368425"/>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Duale Ausbildung </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000" b="1" i="0" u="none" strike="noStrike" kern="0" cap="none" spc="0" normalizeH="0" baseline="0" noProof="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a:ln>
                  <a:noFill/>
                </a:ln>
                <a:solidFill>
                  <a:prstClr val="black"/>
                </a:solidFill>
                <a:effectLst/>
                <a:uLnTx/>
                <a:uFillTx/>
                <a:latin typeface="Arial" charset="0"/>
                <a:cs typeface="Arial" charset="0"/>
              </a:rPr>
              <a:t>mit Zusatz-</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a:ln>
                  <a:noFill/>
                </a:ln>
                <a:solidFill>
                  <a:prstClr val="black"/>
                </a:solidFill>
                <a:effectLst/>
                <a:uLnTx/>
                <a:uFillTx/>
                <a:latin typeface="Arial" charset="0"/>
                <a:cs typeface="Arial" charset="0"/>
              </a:rPr>
              <a:t>unterricht</a:t>
            </a:r>
          </a:p>
        </p:txBody>
      </p:sp>
      <p:sp>
        <p:nvSpPr>
          <p:cNvPr id="14" name="Rechteck 13"/>
          <p:cNvSpPr>
            <a:spLocks noChangeArrowheads="1"/>
          </p:cNvSpPr>
          <p:nvPr/>
        </p:nvSpPr>
        <p:spPr bwMode="auto">
          <a:xfrm>
            <a:off x="5874333" y="3499892"/>
            <a:ext cx="1150938" cy="1368425"/>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Fachober-schule</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200" b="1" i="0" u="none" strike="noStrike" kern="0" cap="none" spc="0" normalizeH="0" baseline="0" noProof="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a:ln>
                  <a:noFill/>
                </a:ln>
                <a:solidFill>
                  <a:prstClr val="black"/>
                </a:solidFill>
                <a:effectLst/>
                <a:uLnTx/>
                <a:uFillTx/>
                <a:latin typeface="Arial" charset="0"/>
                <a:cs typeface="Arial" charset="0"/>
              </a:rPr>
              <a:t>Typ A</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a:ln>
                  <a:noFill/>
                </a:ln>
                <a:solidFill>
                  <a:prstClr val="black"/>
                </a:solidFill>
                <a:effectLst/>
                <a:uLnTx/>
                <a:uFillTx/>
                <a:latin typeface="Arial" charset="0"/>
                <a:cs typeface="Arial" charset="0"/>
              </a:rPr>
              <a:t>2-jährig</a:t>
            </a:r>
          </a:p>
          <a:p>
            <a:pPr marL="0" marR="0" lvl="0" indent="0" defTabSz="914400" eaLnBrk="1" fontAlgn="auto" latinLnBrk="0" hangingPunct="1">
              <a:lnSpc>
                <a:spcPct val="100000"/>
              </a:lnSpc>
              <a:spcBef>
                <a:spcPct val="0"/>
              </a:spcBef>
              <a:spcAft>
                <a:spcPts val="0"/>
              </a:spcAft>
              <a:buClrTx/>
              <a:buSzTx/>
              <a:buFontTx/>
              <a:buNone/>
              <a:tabLst/>
              <a:defRPr/>
            </a:pPr>
            <a:endParaRPr kumimoji="0" lang="de-DE" altLang="de-DE" sz="1100" b="1" i="0" u="none" strike="noStrike" kern="0" cap="none" spc="0" normalizeH="0" baseline="0" noProof="0">
              <a:ln>
                <a:noFill/>
              </a:ln>
              <a:solidFill>
                <a:prstClr val="black"/>
              </a:solidFill>
              <a:effectLst/>
              <a:uLnTx/>
              <a:uFillTx/>
              <a:latin typeface="Arial" charset="0"/>
              <a:cs typeface="Arial" charset="0"/>
            </a:endParaRPr>
          </a:p>
        </p:txBody>
      </p:sp>
      <p:sp>
        <p:nvSpPr>
          <p:cNvPr id="15" name="Rechteck 14"/>
          <p:cNvSpPr>
            <a:spLocks noChangeArrowheads="1"/>
          </p:cNvSpPr>
          <p:nvPr/>
        </p:nvSpPr>
        <p:spPr bwMode="auto">
          <a:xfrm>
            <a:off x="2561221" y="2564904"/>
            <a:ext cx="4464050" cy="762000"/>
          </a:xfrm>
          <a:prstGeom prst="rect">
            <a:avLst/>
          </a:prstGeom>
          <a:solidFill>
            <a:srgbClr val="F79646">
              <a:lumMod val="40000"/>
              <a:lumOff val="60000"/>
            </a:srgbClr>
          </a:solidFill>
          <a:ln w="9525" algn="ctr">
            <a:solidFill>
              <a:sysClr val="windowText" lastClr="000000"/>
            </a:solidFill>
            <a:round/>
            <a:headEnd/>
            <a:tailEnd/>
          </a:ln>
        </p:spPr>
        <p:txBody>
          <a:bodyPr anchor="ct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dirty="0">
                <a:ln>
                  <a:noFill/>
                </a:ln>
                <a:solidFill>
                  <a:prstClr val="black"/>
                </a:solidFill>
                <a:effectLst/>
                <a:uLnTx/>
                <a:uFillTx/>
                <a:latin typeface="Arial" charset="0"/>
                <a:cs typeface="Arial" charset="0"/>
              </a:rPr>
              <a:t>Fachhochschulreife</a:t>
            </a:r>
          </a:p>
        </p:txBody>
      </p:sp>
      <p:sp>
        <p:nvSpPr>
          <p:cNvPr id="16" name="Rechteck 15"/>
          <p:cNvSpPr>
            <a:spLocks noChangeArrowheads="1"/>
          </p:cNvSpPr>
          <p:nvPr/>
        </p:nvSpPr>
        <p:spPr bwMode="auto">
          <a:xfrm>
            <a:off x="781633" y="1971626"/>
            <a:ext cx="6242050" cy="449262"/>
          </a:xfrm>
          <a:prstGeom prst="rect">
            <a:avLst/>
          </a:prstGeom>
          <a:solidFill>
            <a:srgbClr val="4BACC6">
              <a:lumMod val="40000"/>
              <a:lumOff val="60000"/>
            </a:srgbClr>
          </a:solidFill>
          <a:ln w="9525" algn="ctr">
            <a:solidFill>
              <a:sysClr val="windowText" lastClr="000000"/>
            </a:solidFill>
            <a:round/>
            <a:headEnd/>
            <a:tailEnd/>
          </a:ln>
        </p:spPr>
        <p:txBody>
          <a:bodyPr anchor="ct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Zugang zu allen gestuften Studiengängen</a:t>
            </a:r>
          </a:p>
        </p:txBody>
      </p:sp>
      <p:sp>
        <p:nvSpPr>
          <p:cNvPr id="17" name="Rechteck 14"/>
          <p:cNvSpPr>
            <a:spLocks noChangeArrowheads="1"/>
          </p:cNvSpPr>
          <p:nvPr/>
        </p:nvSpPr>
        <p:spPr bwMode="auto">
          <a:xfrm>
            <a:off x="7166558" y="2564904"/>
            <a:ext cx="1516063" cy="762000"/>
          </a:xfrm>
          <a:prstGeom prst="rect">
            <a:avLst/>
          </a:prstGeom>
          <a:solidFill>
            <a:srgbClr val="F79646">
              <a:lumMod val="40000"/>
              <a:lumOff val="60000"/>
            </a:srgbClr>
          </a:solidFill>
          <a:ln w="9525" algn="ctr">
            <a:solidFill>
              <a:sysClr val="windowText" lastClr="000000"/>
            </a:solidFill>
            <a:round/>
            <a:headEnd/>
            <a:tailEnd/>
          </a:ln>
        </p:spPr>
        <p:txBody>
          <a:bodyPr anchor="ct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dirty="0">
                <a:ln>
                  <a:noFill/>
                </a:ln>
                <a:solidFill>
                  <a:prstClr val="black"/>
                </a:solidFill>
                <a:effectLst/>
                <a:uLnTx/>
                <a:uFillTx/>
                <a:latin typeface="Arial" charset="0"/>
                <a:cs typeface="Arial" charset="0"/>
              </a:rPr>
              <a:t>Allgemeine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dirty="0">
                <a:ln>
                  <a:noFill/>
                </a:ln>
                <a:solidFill>
                  <a:prstClr val="black"/>
                </a:solidFill>
                <a:effectLst/>
                <a:uLnTx/>
                <a:uFillTx/>
                <a:latin typeface="Arial" charset="0"/>
                <a:cs typeface="Arial" charset="0"/>
              </a:rPr>
              <a:t>Hochschulreife</a:t>
            </a:r>
          </a:p>
        </p:txBody>
      </p:sp>
      <p:sp>
        <p:nvSpPr>
          <p:cNvPr id="18" name="Rechteck 16"/>
          <p:cNvSpPr>
            <a:spLocks noChangeArrowheads="1"/>
          </p:cNvSpPr>
          <p:nvPr/>
        </p:nvSpPr>
        <p:spPr bwMode="auto">
          <a:xfrm>
            <a:off x="7176083" y="3499892"/>
            <a:ext cx="1506538" cy="1368425"/>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Gymnasiale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Oberstufe / </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200" b="1" i="0" u="none" strike="noStrike" kern="0" cap="none" spc="0" normalizeH="0" baseline="0" noProof="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Berufliches Gymnasium</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000" b="1" i="0" u="none" strike="noStrike" kern="0" cap="none" spc="0" normalizeH="0" baseline="0" noProof="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000" b="1" i="0" u="none" strike="noStrike" kern="0" cap="none" spc="0" normalizeH="0" baseline="0" noProof="0">
                <a:ln>
                  <a:noFill/>
                </a:ln>
                <a:solidFill>
                  <a:prstClr val="black"/>
                </a:solidFill>
                <a:effectLst/>
                <a:uLnTx/>
                <a:uFillTx/>
                <a:latin typeface="Arial" charset="0"/>
                <a:cs typeface="Arial" charset="0"/>
              </a:rPr>
              <a:t>3-jährig</a:t>
            </a:r>
          </a:p>
        </p:txBody>
      </p:sp>
      <p:sp>
        <p:nvSpPr>
          <p:cNvPr id="19" name="Rechteck 18"/>
          <p:cNvSpPr>
            <a:spLocks noChangeArrowheads="1"/>
          </p:cNvSpPr>
          <p:nvPr/>
        </p:nvSpPr>
        <p:spPr bwMode="auto">
          <a:xfrm>
            <a:off x="4721808" y="3499892"/>
            <a:ext cx="1152525" cy="720725"/>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Fachober-schule </a:t>
            </a:r>
            <a:r>
              <a:rPr kumimoji="0" lang="de-DE" altLang="de-DE" sz="1000" b="1" i="0" u="none" strike="noStrike" kern="0" cap="none" spc="0" normalizeH="0" baseline="0" noProof="0">
                <a:ln>
                  <a:noFill/>
                </a:ln>
                <a:solidFill>
                  <a:prstClr val="black"/>
                </a:solidFill>
                <a:effectLst/>
                <a:uLnTx/>
                <a:uFillTx/>
                <a:latin typeface="Arial" charset="0"/>
                <a:cs typeface="Arial" charset="0"/>
              </a:rPr>
              <a:t>Typ B 1-jährig</a:t>
            </a:r>
          </a:p>
        </p:txBody>
      </p:sp>
      <p:sp>
        <p:nvSpPr>
          <p:cNvPr id="20" name="Rechteck 21"/>
          <p:cNvSpPr>
            <a:spLocks noChangeArrowheads="1"/>
          </p:cNvSpPr>
          <p:nvPr/>
        </p:nvSpPr>
        <p:spPr bwMode="auto">
          <a:xfrm>
            <a:off x="7166558" y="1963688"/>
            <a:ext cx="1504950" cy="457200"/>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dirty="0">
                <a:ln>
                  <a:noFill/>
                </a:ln>
                <a:solidFill>
                  <a:prstClr val="black"/>
                </a:solidFill>
                <a:effectLst/>
                <a:uLnTx/>
                <a:uFillTx/>
                <a:latin typeface="Arial" charset="0"/>
                <a:cs typeface="Arial" charset="0"/>
              </a:rPr>
              <a:t>Zugang zu allen Studiengängen</a:t>
            </a:r>
          </a:p>
        </p:txBody>
      </p:sp>
      <p:sp>
        <p:nvSpPr>
          <p:cNvPr id="21" name="Rechteck 23"/>
          <p:cNvSpPr>
            <a:spLocks noChangeArrowheads="1"/>
          </p:cNvSpPr>
          <p:nvPr/>
        </p:nvSpPr>
        <p:spPr bwMode="auto">
          <a:xfrm>
            <a:off x="781633" y="1413024"/>
            <a:ext cx="7889875" cy="431800"/>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2400" b="0" i="0" u="none" strike="noStrike" kern="0" cap="none" spc="0" normalizeH="0" baseline="0" noProof="0" dirty="0">
                <a:ln>
                  <a:noFill/>
                </a:ln>
                <a:solidFill>
                  <a:prstClr val="black"/>
                </a:solidFill>
                <a:effectLst/>
                <a:uLnTx/>
                <a:uFillTx/>
                <a:latin typeface="Arial" charset="0"/>
                <a:cs typeface="Arial" charset="0"/>
              </a:rPr>
              <a:t>Hochschule</a:t>
            </a:r>
          </a:p>
        </p:txBody>
      </p:sp>
      <p:sp>
        <p:nvSpPr>
          <p:cNvPr id="22" name="Rechteck 10"/>
          <p:cNvSpPr>
            <a:spLocks noChangeArrowheads="1"/>
          </p:cNvSpPr>
          <p:nvPr/>
        </p:nvSpPr>
        <p:spPr bwMode="auto">
          <a:xfrm>
            <a:off x="760996" y="2564904"/>
            <a:ext cx="1657350" cy="762000"/>
          </a:xfrm>
          <a:prstGeom prst="rect">
            <a:avLst/>
          </a:prstGeom>
          <a:solidFill>
            <a:srgbClr val="F79646">
              <a:lumMod val="40000"/>
              <a:lumOff val="60000"/>
            </a:srgbClr>
          </a:solidFill>
          <a:ln w="9525" algn="ctr">
            <a:solidFill>
              <a:sysClr val="windowText" lastClr="000000"/>
            </a:solidFill>
            <a:round/>
            <a:headEnd/>
            <a:tailEnd/>
          </a:ln>
        </p:spPr>
        <p:txBody>
          <a:bodyPr anchor="ct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dirty="0">
                <a:ln>
                  <a:noFill/>
                </a:ln>
                <a:solidFill>
                  <a:prstClr val="black"/>
                </a:solidFill>
                <a:effectLst/>
                <a:uLnTx/>
                <a:uFillTx/>
                <a:latin typeface="Arial" charset="0"/>
                <a:cs typeface="Arial" charset="0"/>
              </a:rPr>
              <a:t>Meisterprüfung </a:t>
            </a:r>
          </a:p>
        </p:txBody>
      </p:sp>
      <p:sp>
        <p:nvSpPr>
          <p:cNvPr id="23" name="Rechteck 10"/>
          <p:cNvSpPr>
            <a:spLocks noChangeArrowheads="1"/>
          </p:cNvSpPr>
          <p:nvPr/>
        </p:nvSpPr>
        <p:spPr bwMode="auto">
          <a:xfrm>
            <a:off x="760996" y="3500735"/>
            <a:ext cx="1657350" cy="1368425"/>
          </a:xfrm>
          <a:prstGeom prst="rect">
            <a:avLst/>
          </a:prstGeom>
          <a:solidFill>
            <a:srgbClr val="4BACC6">
              <a:lumMod val="40000"/>
              <a:lumOff val="60000"/>
            </a:srgbClr>
          </a:solidFill>
          <a:ln w="9525" algn="ctr">
            <a:solidFill>
              <a:sysClr val="windowText" lastClr="000000"/>
            </a:solidFill>
            <a:round/>
            <a:headEnd/>
            <a:tailEnd/>
          </a:ln>
        </p:spPr>
        <p:txBody>
          <a:bodyPr anchor="ct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200" b="1" i="0" u="none" strike="noStrike" kern="0" cap="none" spc="0" normalizeH="0" baseline="0" noProof="0">
                <a:ln>
                  <a:noFill/>
                </a:ln>
                <a:solidFill>
                  <a:prstClr val="black"/>
                </a:solidFill>
                <a:effectLst/>
                <a:uLnTx/>
                <a:uFillTx/>
                <a:latin typeface="Arial" charset="0"/>
                <a:cs typeface="Arial" charset="0"/>
              </a:rPr>
              <a:t>Fachschule</a:t>
            </a:r>
          </a:p>
        </p:txBody>
      </p:sp>
    </p:spTree>
    <p:extLst>
      <p:ext uri="{BB962C8B-B14F-4D97-AF65-F5344CB8AC3E}">
        <p14:creationId xmlns:p14="http://schemas.microsoft.com/office/powerpoint/2010/main" val="3572117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986681"/>
            <a:ext cx="7772400" cy="1146175"/>
          </a:xfrm>
        </p:spPr>
        <p:txBody>
          <a:bodyPr/>
          <a:lstStyle/>
          <a:p>
            <a:pPr eaLnBrk="1" hangingPunct="1">
              <a:defRPr/>
            </a:pPr>
            <a:r>
              <a:rPr lang="de-DE" altLang="de-DE" sz="3000" dirty="0">
                <a:solidFill>
                  <a:schemeClr val="accent6">
                    <a:lumMod val="75000"/>
                  </a:schemeClr>
                </a:solidFill>
                <a:latin typeface="Arial" panose="020B0604020202020204" pitchFamily="34" charset="0"/>
                <a:ea typeface="MS PGothic" pitchFamily="34" charset="-128"/>
                <a:cs typeface="Arial" panose="020B0604020202020204" pitchFamily="34" charset="0"/>
              </a:rPr>
              <a:t>Die rechtlichen Bestimmungen zum Übergang in die weiterführenden Schulen finden Sie zum Nachlesen</a:t>
            </a:r>
            <a:endParaRPr lang="de-DE" altLang="de-DE" sz="3000" u="sng" dirty="0">
              <a:solidFill>
                <a:schemeClr val="accent6">
                  <a:lumMod val="75000"/>
                </a:schemeClr>
              </a:solidFill>
              <a:latin typeface="Arial" panose="020B0604020202020204" pitchFamily="34" charset="0"/>
              <a:ea typeface="MS PGothic" pitchFamily="34" charset="-128"/>
              <a:cs typeface="Arial" panose="020B0604020202020204" pitchFamily="34" charset="0"/>
            </a:endParaRPr>
          </a:p>
        </p:txBody>
      </p:sp>
      <p:sp>
        <p:nvSpPr>
          <p:cNvPr id="3" name="Inhaltsplatzhalter 2"/>
          <p:cNvSpPr>
            <a:spLocks noGrp="1"/>
          </p:cNvSpPr>
          <p:nvPr>
            <p:ph idx="1"/>
          </p:nvPr>
        </p:nvSpPr>
        <p:spPr>
          <a:xfrm>
            <a:off x="685800" y="2605931"/>
            <a:ext cx="7772400" cy="3343349"/>
          </a:xfrm>
        </p:spPr>
        <p:txBody>
          <a:bodyPr/>
          <a:lstStyle/>
          <a:p>
            <a:pPr eaLnBrk="1" hangingPunct="1">
              <a:lnSpc>
                <a:spcPct val="150000"/>
              </a:lnSpc>
              <a:buFont typeface="Arial" panose="020B0604020202020204" pitchFamily="34" charset="0"/>
              <a:buChar char="•"/>
              <a:defRPr/>
            </a:pPr>
            <a:r>
              <a:rPr lang="de-DE" altLang="de-DE" sz="1800" dirty="0">
                <a:solidFill>
                  <a:schemeClr val="accent6">
                    <a:lumMod val="75000"/>
                  </a:schemeClr>
                </a:solidFill>
                <a:latin typeface="Arial" panose="020B0604020202020204" pitchFamily="34" charset="0"/>
                <a:cs typeface="Arial" panose="020B0604020202020204" pitchFamily="34" charset="0"/>
              </a:rPr>
              <a:t>Hessisches Schulgesetz (insbesondere § 70 und § 77)</a:t>
            </a:r>
          </a:p>
          <a:p>
            <a:pPr eaLnBrk="1" hangingPunct="1">
              <a:lnSpc>
                <a:spcPct val="150000"/>
              </a:lnSpc>
              <a:buFont typeface="Arial" panose="020B0604020202020204" pitchFamily="34" charset="0"/>
              <a:buChar char="•"/>
              <a:defRPr/>
            </a:pPr>
            <a:r>
              <a:rPr lang="de-DE" altLang="de-DE" sz="1800" dirty="0">
                <a:solidFill>
                  <a:schemeClr val="accent6">
                    <a:lumMod val="75000"/>
                  </a:schemeClr>
                </a:solidFill>
                <a:latin typeface="Arial" panose="020B0604020202020204" pitchFamily="34" charset="0"/>
                <a:cs typeface="Arial" panose="020B0604020202020204" pitchFamily="34" charset="0"/>
              </a:rPr>
              <a:t>Verordnung zur Gestaltung des Schulverhältnisses (insbesondere § 10 bis § 14)</a:t>
            </a:r>
          </a:p>
          <a:p>
            <a:pPr eaLnBrk="1" hangingPunct="1">
              <a:lnSpc>
                <a:spcPct val="150000"/>
              </a:lnSpc>
              <a:buFont typeface="Arial" panose="020B0604020202020204" pitchFamily="34" charset="0"/>
              <a:buChar char="•"/>
              <a:defRPr/>
            </a:pPr>
            <a:r>
              <a:rPr lang="de-DE" altLang="de-DE" sz="1800" dirty="0">
                <a:solidFill>
                  <a:schemeClr val="accent6">
                    <a:lumMod val="75000"/>
                  </a:schemeClr>
                </a:solidFill>
                <a:latin typeface="Arial" panose="020B0604020202020204" pitchFamily="34" charset="0"/>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sz="1800" i="1" dirty="0">
              <a:solidFill>
                <a:schemeClr val="accent6">
                  <a:lumMod val="75000"/>
                </a:schemeClr>
              </a:solidFill>
              <a:latin typeface="Arial" panose="020B0604020202020204" pitchFamily="34" charset="0"/>
              <a:cs typeface="Arial" panose="020B0604020202020204" pitchFamily="34" charset="0"/>
            </a:endParaRPr>
          </a:p>
          <a:p>
            <a:pPr marL="0" indent="0" eaLnBrk="1" hangingPunct="1">
              <a:lnSpc>
                <a:spcPct val="150000"/>
              </a:lnSpc>
              <a:buNone/>
              <a:defRPr/>
            </a:pPr>
            <a:r>
              <a:rPr lang="de-DE" altLang="de-DE" sz="1800" dirty="0">
                <a:solidFill>
                  <a:schemeClr val="accent6">
                    <a:lumMod val="75000"/>
                  </a:schemeClr>
                </a:solidFill>
                <a:latin typeface="Arial" panose="020B0604020202020204" pitchFamily="34" charset="0"/>
                <a:cs typeface="Arial" panose="020B0604020202020204" pitchFamily="34" charset="0"/>
              </a:rPr>
              <a:t>Siehe auch www.kultusministerium.hessen.de</a:t>
            </a:r>
          </a:p>
        </p:txBody>
      </p:sp>
      <p:sp>
        <p:nvSpPr>
          <p:cNvPr id="4" name="Datumsplatzhalter 3"/>
          <p:cNvSpPr>
            <a:spLocks noGrp="1"/>
          </p:cNvSpPr>
          <p:nvPr>
            <p:ph type="dt" sz="quarter" idx="10"/>
          </p:nvPr>
        </p:nvSpPr>
        <p:spPr>
          <a:xfrm>
            <a:off x="457200" y="6356350"/>
            <a:ext cx="253062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8FAD278-A9C7-4686-88A6-BD1EDC39DE5F}" type="datetime2">
              <a:rPr kumimoji="0" lang="de-DE" sz="1200" b="0" i="0" u="none" strike="noStrike" kern="1200" cap="none" spc="0" normalizeH="0" baseline="0" noProof="0" smtClean="0">
                <a:ln>
                  <a:noFill/>
                </a:ln>
                <a:solidFill>
                  <a:srgbClr val="0057C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Donnerstag, 11. November 2021</a:t>
            </a:fld>
            <a:endParaRPr kumimoji="0" lang="de-DE" sz="1200" b="0" i="0" u="none" strike="noStrike" kern="1200" cap="none" spc="0" normalizeH="0" baseline="0" noProof="0" dirty="0">
              <a:ln>
                <a:noFill/>
              </a:ln>
              <a:solidFill>
                <a:srgbClr val="0057C0"/>
              </a:solidFill>
              <a:effectLst/>
              <a:uLnTx/>
              <a:uFillTx/>
              <a:latin typeface="Calibri"/>
              <a:ea typeface="+mn-ea"/>
              <a:cs typeface="+mn-cs"/>
            </a:endParaRPr>
          </a:p>
        </p:txBody>
      </p:sp>
      <p:sp>
        <p:nvSpPr>
          <p:cNvPr id="7" name="Foliennummernplatzhalter 5">
            <a:extLst>
              <a:ext uri="{FF2B5EF4-FFF2-40B4-BE49-F238E27FC236}">
                <a16:creationId xmlns:a16="http://schemas.microsoft.com/office/drawing/2014/main" id="{34CB23CD-B736-974F-A452-D7B19E4CF8F3}"/>
              </a:ext>
            </a:extLst>
          </p:cNvPr>
          <p:cNvSpPr>
            <a:spLocks noGrp="1"/>
          </p:cNvSpPr>
          <p:nvPr>
            <p:ph type="sldNum" sz="quarter" idx="12"/>
          </p:nvPr>
        </p:nvSpPr>
        <p:spPr>
          <a:xfrm>
            <a:off x="6553200" y="6356350"/>
            <a:ext cx="2123256" cy="365125"/>
          </a:xfrm>
        </p:spPr>
        <p:txBody>
          <a:bodyPr/>
          <a:lstStyle/>
          <a:p>
            <a:fld id="{A0A785CB-7ADD-4087-9A98-CC1303D6EC87}" type="slidenum">
              <a:rPr lang="de-DE" smtClean="0"/>
              <a:pPr/>
              <a:t>25</a:t>
            </a:fld>
            <a:endParaRPr lang="de-DE" dirty="0"/>
          </a:p>
        </p:txBody>
      </p:sp>
    </p:spTree>
    <p:extLst>
      <p:ext uri="{BB962C8B-B14F-4D97-AF65-F5344CB8AC3E}">
        <p14:creationId xmlns:p14="http://schemas.microsoft.com/office/powerpoint/2010/main" val="3427937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50614" y="1159085"/>
            <a:ext cx="5472608" cy="729679"/>
          </a:xfrm>
        </p:spPr>
        <p:txBody>
          <a:bodyPr/>
          <a:lstStyle/>
          <a:p>
            <a:r>
              <a:rPr lang="de-DE" sz="3000" dirty="0">
                <a:latin typeface="Arial" panose="020B0604020202020204" pitchFamily="34" charset="0"/>
                <a:cs typeface="Arial" panose="020B0604020202020204" pitchFamily="34" charset="0"/>
              </a:rPr>
              <a:t>Abschließende Hinweise</a:t>
            </a:r>
          </a:p>
        </p:txBody>
      </p:sp>
      <p:sp>
        <p:nvSpPr>
          <p:cNvPr id="3" name="Inhaltsplatzhalter 2"/>
          <p:cNvSpPr>
            <a:spLocks noGrp="1"/>
          </p:cNvSpPr>
          <p:nvPr>
            <p:ph idx="1"/>
          </p:nvPr>
        </p:nvSpPr>
        <p:spPr>
          <a:xfrm>
            <a:off x="472118" y="2060848"/>
            <a:ext cx="8229600" cy="3744416"/>
          </a:xfrm>
        </p:spPr>
        <p:txBody>
          <a:bodyPr/>
          <a:lstStyle/>
          <a:p>
            <a:r>
              <a:rPr lang="de-DE" sz="2400" dirty="0">
                <a:latin typeface="Arial" panose="020B0604020202020204" pitchFamily="34" charset="0"/>
                <a:cs typeface="Arial" panose="020B0604020202020204" pitchFamily="34" charset="0"/>
              </a:rPr>
              <a:t>Bitte nehmen Sie die Empfehlung der Grundschule </a:t>
            </a:r>
            <a:r>
              <a:rPr lang="de-DE" sz="2400" dirty="0" smtClean="0">
                <a:latin typeface="Arial" panose="020B0604020202020204" pitchFamily="34" charset="0"/>
                <a:cs typeface="Arial" panose="020B0604020202020204" pitchFamily="34" charset="0"/>
              </a:rPr>
              <a:t>und damit der </a:t>
            </a:r>
            <a:r>
              <a:rPr lang="de-DE" sz="2400" dirty="0">
                <a:latin typeface="Arial" panose="020B0604020202020204" pitchFamily="34" charset="0"/>
                <a:cs typeface="Arial" panose="020B0604020202020204" pitchFamily="34" charset="0"/>
              </a:rPr>
              <a:t>Klassenlehrerinnen ernst.</a:t>
            </a:r>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Nutzen Sie die Gelegenheit, die weiterführenden Schulen bei deren Info-Veranstaltungen kennen zu lernen. Die Termine finden Sie auf der Homepage der Schulen oder unter </a:t>
            </a:r>
            <a:r>
              <a:rPr lang="de-DE" sz="2400" dirty="0">
                <a:latin typeface="Arial" panose="020B0604020202020204" pitchFamily="34" charset="0"/>
                <a:cs typeface="Arial" panose="020B0604020202020204" pitchFamily="34" charset="0"/>
                <a:hlinkClick r:id="rId2"/>
              </a:rPr>
              <a:t>https://schulaemter.hessen.de/standorte/kassel</a:t>
            </a:r>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Haben Sie immer eine Alternative, falls die gewünschte Schule überangewählt ist.</a:t>
            </a:r>
          </a:p>
        </p:txBody>
      </p:sp>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26</a:t>
            </a:fld>
            <a:endParaRPr lang="de-DE" dirty="0"/>
          </a:p>
        </p:txBody>
      </p:sp>
    </p:spTree>
    <p:extLst>
      <p:ext uri="{BB962C8B-B14F-4D97-AF65-F5344CB8AC3E}">
        <p14:creationId xmlns:p14="http://schemas.microsoft.com/office/powerpoint/2010/main" val="1634432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35696" y="1484784"/>
            <a:ext cx="4896544" cy="2232248"/>
          </a:xfrm>
        </p:spPr>
        <p:txBody>
          <a:bodyPr/>
          <a:lstStyle/>
          <a:p>
            <a:r>
              <a:rPr lang="de-DE" sz="3200" dirty="0">
                <a:latin typeface="Arial" panose="020B0604020202020204" pitchFamily="34" charset="0"/>
                <a:cs typeface="Arial" panose="020B0604020202020204" pitchFamily="34" charset="0"/>
              </a:rPr>
              <a:t>Vielen </a:t>
            </a:r>
            <a:r>
              <a:rPr lang="de-DE" sz="3200" dirty="0" smtClean="0">
                <a:latin typeface="Arial" panose="020B0604020202020204" pitchFamily="34" charset="0"/>
                <a:cs typeface="Arial" panose="020B0604020202020204" pitchFamily="34" charset="0"/>
              </a:rPr>
              <a:t>Dank für Ihre Aufmerksamkeit!</a:t>
            </a:r>
            <a:br>
              <a:rPr lang="de-DE" sz="3200" dirty="0" smtClean="0">
                <a:latin typeface="Arial" panose="020B0604020202020204" pitchFamily="34" charset="0"/>
                <a:cs typeface="Arial" panose="020B0604020202020204" pitchFamily="34" charset="0"/>
              </a:rPr>
            </a:br>
            <a:r>
              <a:rPr lang="de-DE" sz="3200" dirty="0" smtClean="0">
                <a:latin typeface="Arial" panose="020B0604020202020204" pitchFamily="34" charset="0"/>
                <a:cs typeface="Arial" panose="020B0604020202020204" pitchFamily="34" charset="0"/>
              </a:rPr>
              <a:t/>
            </a:r>
            <a:br>
              <a:rPr lang="de-DE" sz="3200" dirty="0" smtClean="0">
                <a:latin typeface="Arial" panose="020B0604020202020204" pitchFamily="34" charset="0"/>
                <a:cs typeface="Arial" panose="020B0604020202020204" pitchFamily="34" charset="0"/>
              </a:rPr>
            </a:br>
            <a:r>
              <a:rPr lang="de-DE" sz="3200" i="1" dirty="0" smtClean="0">
                <a:latin typeface="Arial" panose="020B0604020202020204" pitchFamily="34" charset="0"/>
                <a:cs typeface="Arial" panose="020B0604020202020204" pitchFamily="34" charset="0"/>
              </a:rPr>
              <a:t>Wir freuen uns auf die weitere Zusammenarbeit mit Ihnen und Ihren Kindern in diesem wichtigen Schuljahr!</a:t>
            </a:r>
            <a:endParaRPr lang="de-DE" sz="3200" i="1" dirty="0">
              <a:latin typeface="Arial" panose="020B0604020202020204" pitchFamily="34" charset="0"/>
              <a:cs typeface="Arial" panose="020B0604020202020204" pitchFamily="34" charset="0"/>
            </a:endParaRPr>
          </a:p>
        </p:txBody>
      </p:sp>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27</a:t>
            </a:fld>
            <a:endParaRPr lang="de-DE" dirty="0"/>
          </a:p>
        </p:txBody>
      </p:sp>
    </p:spTree>
    <p:extLst>
      <p:ext uri="{BB962C8B-B14F-4D97-AF65-F5344CB8AC3E}">
        <p14:creationId xmlns:p14="http://schemas.microsoft.com/office/powerpoint/2010/main" val="294819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el 1"/>
          <p:cNvSpPr>
            <a:spLocks noGrp="1"/>
          </p:cNvSpPr>
          <p:nvPr>
            <p:ph type="title"/>
          </p:nvPr>
        </p:nvSpPr>
        <p:spPr>
          <a:xfrm>
            <a:off x="251520" y="838200"/>
            <a:ext cx="8052693" cy="862608"/>
          </a:xfrm>
        </p:spPr>
        <p:txBody>
          <a:bodyPr/>
          <a:lstStyle/>
          <a:p>
            <a:pPr eaLnBrk="1" hangingPunct="1">
              <a:defRPr/>
            </a:pPr>
            <a:r>
              <a:rPr lang="de-DE" altLang="de-DE" sz="1800" dirty="0">
                <a:solidFill>
                  <a:schemeClr val="accent6">
                    <a:lumMod val="75000"/>
                  </a:schemeClr>
                </a:solidFill>
                <a:latin typeface="Arial" panose="020B0604020202020204" pitchFamily="34" charset="0"/>
                <a:ea typeface="MS PGothic" pitchFamily="34" charset="-128"/>
                <a:cs typeface="Arial" panose="020B0604020202020204" pitchFamily="34" charset="0"/>
              </a:rPr>
              <a:t/>
            </a:r>
            <a:br>
              <a:rPr lang="de-DE" altLang="de-DE" sz="1800" dirty="0">
                <a:solidFill>
                  <a:schemeClr val="accent6">
                    <a:lumMod val="75000"/>
                  </a:schemeClr>
                </a:solidFill>
                <a:latin typeface="Arial" panose="020B0604020202020204" pitchFamily="34" charset="0"/>
                <a:ea typeface="MS PGothic" pitchFamily="34" charset="-128"/>
                <a:cs typeface="Arial" panose="020B0604020202020204" pitchFamily="34" charset="0"/>
              </a:rPr>
            </a:br>
            <a:r>
              <a:rPr lang="de-DE" altLang="de-DE" sz="3000" dirty="0">
                <a:solidFill>
                  <a:schemeClr val="accent6">
                    <a:lumMod val="75000"/>
                  </a:schemeClr>
                </a:solidFill>
                <a:latin typeface="Arial" panose="020B0604020202020204" pitchFamily="34" charset="0"/>
                <a:ea typeface="MS PGothic" pitchFamily="34" charset="-128"/>
                <a:cs typeface="Arial" panose="020B0604020202020204" pitchFamily="34" charset="0"/>
              </a:rPr>
              <a:t>Wie geht es weiter nach der Grundschule?</a:t>
            </a:r>
            <a:br>
              <a:rPr lang="de-DE" altLang="de-DE" sz="3000" dirty="0">
                <a:solidFill>
                  <a:schemeClr val="accent6">
                    <a:lumMod val="75000"/>
                  </a:schemeClr>
                </a:solidFill>
                <a:latin typeface="Arial" panose="020B0604020202020204" pitchFamily="34" charset="0"/>
                <a:ea typeface="MS PGothic" pitchFamily="34" charset="-128"/>
                <a:cs typeface="Arial" panose="020B0604020202020204" pitchFamily="34" charset="0"/>
              </a:rPr>
            </a:br>
            <a:endParaRPr lang="de-DE" altLang="de-DE" sz="3000" dirty="0">
              <a:solidFill>
                <a:schemeClr val="accent6">
                  <a:lumMod val="75000"/>
                </a:schemeClr>
              </a:solidFill>
              <a:latin typeface="Arial" panose="020B0604020202020204" pitchFamily="34" charset="0"/>
              <a:ea typeface="MS PGothic" pitchFamily="34" charset="-128"/>
              <a:cs typeface="Arial" panose="020B0604020202020204" pitchFamily="34" charset="0"/>
            </a:endParaRPr>
          </a:p>
        </p:txBody>
      </p:sp>
      <p:sp>
        <p:nvSpPr>
          <p:cNvPr id="6147" name="Inhaltsplatzhalter 2"/>
          <p:cNvSpPr>
            <a:spLocks noGrp="1"/>
          </p:cNvSpPr>
          <p:nvPr>
            <p:ph idx="1"/>
          </p:nvPr>
        </p:nvSpPr>
        <p:spPr>
          <a:xfrm>
            <a:off x="531813" y="1988840"/>
            <a:ext cx="7772400" cy="4105573"/>
          </a:xfrm>
          <a:noFill/>
        </p:spPr>
        <p:txBody>
          <a:bodyPr/>
          <a:lstStyle/>
          <a:p>
            <a:pPr marL="0" indent="0" algn="ctr" eaLnBrk="1" hangingPunct="1">
              <a:lnSpc>
                <a:spcPts val="3000"/>
              </a:lnSpc>
              <a:spcBef>
                <a:spcPts val="0"/>
              </a:spcBef>
              <a:spcAft>
                <a:spcPts val="600"/>
              </a:spcAft>
              <a:buClr>
                <a:schemeClr val="tx2"/>
              </a:buClr>
              <a:buNone/>
              <a:defRPr/>
            </a:pPr>
            <a:r>
              <a:rPr lang="de-DE" altLang="de-DE" sz="2000" dirty="0">
                <a:latin typeface="Arial" panose="020B0604020202020204" pitchFamily="34" charset="0"/>
                <a:ea typeface="MS PGothic" pitchFamily="34" charset="-128"/>
                <a:cs typeface="Arial" panose="020B0604020202020204" pitchFamily="34" charset="0"/>
              </a:rPr>
              <a:t>    </a:t>
            </a:r>
            <a:r>
              <a:rPr lang="de-DE" altLang="de-DE" sz="2400" dirty="0">
                <a:latin typeface="Arial" panose="020B0604020202020204" pitchFamily="34" charset="0"/>
                <a:ea typeface="MS PGothic" pitchFamily="34" charset="-128"/>
                <a:cs typeface="Arial" panose="020B0604020202020204" pitchFamily="34" charset="0"/>
              </a:rPr>
              <a:t>Auf den Bildungsgang der Grundschule bauen die drei </a:t>
            </a:r>
            <a:r>
              <a:rPr lang="de-DE" altLang="de-DE" sz="2400" b="1" dirty="0">
                <a:latin typeface="Arial" panose="020B0604020202020204" pitchFamily="34" charset="0"/>
                <a:ea typeface="MS PGothic" pitchFamily="34" charset="-128"/>
                <a:cs typeface="Arial" panose="020B0604020202020204" pitchFamily="34" charset="0"/>
              </a:rPr>
              <a:t>Bildungsgänge</a:t>
            </a:r>
            <a:r>
              <a:rPr lang="de-DE" altLang="de-DE" sz="2400" dirty="0">
                <a:latin typeface="Arial" panose="020B0604020202020204" pitchFamily="34" charset="0"/>
                <a:ea typeface="MS PGothic" pitchFamily="34" charset="-128"/>
                <a:cs typeface="Arial" panose="020B0604020202020204" pitchFamily="34" charset="0"/>
              </a:rPr>
              <a:t> der Sekundarstufe I (Mittelstufe) auf.</a:t>
            </a:r>
          </a:p>
          <a:p>
            <a:pPr marL="0" indent="0" algn="ctr" eaLnBrk="1" hangingPunct="1">
              <a:lnSpc>
                <a:spcPts val="2600"/>
              </a:lnSpc>
              <a:spcAft>
                <a:spcPts val="600"/>
              </a:spcAft>
              <a:buClr>
                <a:schemeClr val="tx2"/>
              </a:buClr>
              <a:defRPr/>
            </a:pPr>
            <a:endParaRPr lang="de-DE" altLang="de-DE" sz="2400" dirty="0">
              <a:latin typeface="Arial" panose="020B0604020202020204" pitchFamily="34" charset="0"/>
              <a:cs typeface="Arial" panose="020B0604020202020204" pitchFamily="34" charset="0"/>
            </a:endParaRPr>
          </a:p>
          <a:p>
            <a:pPr marL="0" indent="0" algn="ctr" eaLnBrk="1" hangingPunct="1">
              <a:lnSpc>
                <a:spcPts val="2600"/>
              </a:lnSpc>
              <a:spcAft>
                <a:spcPts val="600"/>
              </a:spcAft>
              <a:buClr>
                <a:schemeClr val="tx2"/>
              </a:buClr>
              <a:defRPr/>
            </a:pPr>
            <a:endParaRPr lang="de-DE" altLang="de-DE" sz="2400" dirty="0">
              <a:latin typeface="Arial" panose="020B0604020202020204" pitchFamily="34" charset="0"/>
              <a:cs typeface="Arial" panose="020B0604020202020204" pitchFamily="34" charset="0"/>
            </a:endParaRPr>
          </a:p>
          <a:p>
            <a:pPr marL="0" indent="0" eaLnBrk="1" hangingPunct="1">
              <a:lnSpc>
                <a:spcPts val="2600"/>
              </a:lnSpc>
              <a:spcAft>
                <a:spcPts val="600"/>
              </a:spcAft>
              <a:buClr>
                <a:schemeClr val="tx2"/>
              </a:buClr>
              <a:buNone/>
              <a:defRPr/>
            </a:pPr>
            <a:endParaRPr lang="de-DE" altLang="de-DE" sz="2400" b="1" dirty="0">
              <a:latin typeface="Arial" panose="020B0604020202020204" pitchFamily="34" charset="0"/>
              <a:cs typeface="Arial" panose="020B0604020202020204" pitchFamily="34" charset="0"/>
            </a:endParaRPr>
          </a:p>
          <a:p>
            <a:pPr marL="0" indent="0" algn="ctr" eaLnBrk="1" hangingPunct="1">
              <a:lnSpc>
                <a:spcPts val="3000"/>
              </a:lnSpc>
              <a:spcBef>
                <a:spcPts val="0"/>
              </a:spcBef>
              <a:spcAft>
                <a:spcPts val="600"/>
              </a:spcAft>
              <a:buClr>
                <a:schemeClr val="tx2"/>
              </a:buClr>
              <a:buNone/>
              <a:defRPr/>
            </a:pPr>
            <a:r>
              <a:rPr lang="de-DE" altLang="de-DE" sz="2400" dirty="0">
                <a:latin typeface="Arial" panose="020B0604020202020204" pitchFamily="34" charset="0"/>
                <a:ea typeface="MS PGothic" pitchFamily="34" charset="-128"/>
                <a:cs typeface="Arial" panose="020B0604020202020204" pitchFamily="34" charset="0"/>
              </a:rPr>
              <a:t>Nach der Jahrgangsstufe 4 wechselt Ihr Kind in eine  weiterführende Schule.</a:t>
            </a:r>
          </a:p>
          <a:p>
            <a:pPr marL="0" indent="0" algn="ctr" eaLnBrk="1" hangingPunct="1">
              <a:lnSpc>
                <a:spcPts val="3000"/>
              </a:lnSpc>
              <a:spcBef>
                <a:spcPts val="0"/>
              </a:spcBef>
              <a:spcAft>
                <a:spcPts val="600"/>
              </a:spcAft>
              <a:buClr>
                <a:schemeClr val="tx2"/>
              </a:buClr>
              <a:buNone/>
              <a:defRPr/>
            </a:pPr>
            <a:r>
              <a:rPr lang="de-DE" altLang="de-DE" sz="2400" b="1" dirty="0">
                <a:solidFill>
                  <a:srgbClr val="FF0000"/>
                </a:solidFill>
                <a:latin typeface="Arial" panose="020B0604020202020204" pitchFamily="34" charset="0"/>
                <a:ea typeface="MS PGothic" pitchFamily="34" charset="-128"/>
                <a:cs typeface="Arial" panose="020B0604020202020204" pitchFamily="34" charset="0"/>
              </a:rPr>
              <a:t>Sie wählen einen </a:t>
            </a:r>
            <a:r>
              <a:rPr lang="de-DE" altLang="de-DE" sz="2400" b="1" u="sng" dirty="0">
                <a:solidFill>
                  <a:srgbClr val="FF0000"/>
                </a:solidFill>
                <a:latin typeface="Arial" panose="020B0604020202020204" pitchFamily="34" charset="0"/>
                <a:ea typeface="MS PGothic" pitchFamily="34" charset="-128"/>
                <a:cs typeface="Arial" panose="020B0604020202020204" pitchFamily="34" charset="0"/>
              </a:rPr>
              <a:t>Bildungsgan</a:t>
            </a:r>
            <a:r>
              <a:rPr lang="de-DE" altLang="de-DE" sz="2400" b="1" dirty="0">
                <a:solidFill>
                  <a:srgbClr val="FF0000"/>
                </a:solidFill>
                <a:latin typeface="Arial" panose="020B0604020202020204" pitchFamily="34" charset="0"/>
                <a:ea typeface="MS PGothic" pitchFamily="34" charset="-128"/>
                <a:cs typeface="Arial" panose="020B0604020202020204" pitchFamily="34" charset="0"/>
              </a:rPr>
              <a:t>g!</a:t>
            </a:r>
          </a:p>
        </p:txBody>
      </p:sp>
      <p:sp>
        <p:nvSpPr>
          <p:cNvPr id="4" name="Datumsplatzhalter 3"/>
          <p:cNvSpPr>
            <a:spLocks noGrp="1"/>
          </p:cNvSpPr>
          <p:nvPr>
            <p:ph type="dt"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8FAD278-A9C7-4686-88A6-BD1EDC39DE5F}" type="datetime2">
              <a:rPr kumimoji="0" lang="de-DE" sz="1200" b="0" i="0" u="none" strike="noStrike" kern="1200" cap="none" spc="0" normalizeH="0" baseline="0" noProof="0" smtClean="0">
                <a:ln>
                  <a:noFill/>
                </a:ln>
                <a:solidFill>
                  <a:srgbClr val="0057C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Donnerstag, 11. November 2021</a:t>
            </a:fld>
            <a:endParaRPr kumimoji="0" lang="de-DE" sz="1200" b="0" i="0" u="none" strike="noStrike" kern="1200" cap="none" spc="0" normalizeH="0" baseline="0" noProof="0" dirty="0">
              <a:ln>
                <a:noFill/>
              </a:ln>
              <a:solidFill>
                <a:srgbClr val="0057C0"/>
              </a:solidFill>
              <a:effectLst/>
              <a:uLnTx/>
              <a:uFillTx/>
              <a:latin typeface="Calibri"/>
              <a:ea typeface="+mn-ea"/>
              <a:cs typeface="+mn-cs"/>
            </a:endParaRPr>
          </a:p>
        </p:txBody>
      </p:sp>
      <p:graphicFrame>
        <p:nvGraphicFramePr>
          <p:cNvPr id="2" name="Tabelle 1"/>
          <p:cNvGraphicFramePr>
            <a:graphicFrameLocks noGrp="1"/>
          </p:cNvGraphicFramePr>
          <p:nvPr>
            <p:extLst>
              <p:ext uri="{D42A27DB-BD31-4B8C-83A1-F6EECF244321}">
                <p14:modId xmlns:p14="http://schemas.microsoft.com/office/powerpoint/2010/main" val="1019468054"/>
              </p:ext>
            </p:extLst>
          </p:nvPr>
        </p:nvGraphicFramePr>
        <p:xfrm>
          <a:off x="971550" y="3292499"/>
          <a:ext cx="7200900" cy="1216621"/>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16621">
                <a:tc>
                  <a:txBody>
                    <a:bodyPr/>
                    <a:lstStyle/>
                    <a:p>
                      <a:pPr algn="ctr"/>
                      <a:endParaRPr lang="de-DE" sz="2000" kern="1200" dirty="0">
                        <a:noFill/>
                        <a:latin typeface="+mn-lt"/>
                        <a:ea typeface="+mn-ea"/>
                        <a:cs typeface="+mn-cs"/>
                      </a:endParaRPr>
                    </a:p>
                    <a:p>
                      <a:pPr algn="ctr"/>
                      <a:r>
                        <a:rPr lang="de-DE" sz="2000" kern="1200" dirty="0">
                          <a:solidFill>
                            <a:schemeClr val="bg1"/>
                          </a:solidFill>
                          <a:latin typeface="Arial" panose="020B0604020202020204" pitchFamily="34" charset="0"/>
                          <a:ea typeface="+mn-ea"/>
                          <a:cs typeface="Arial" panose="020B0604020202020204" pitchFamily="34" charset="0"/>
                        </a:rPr>
                        <a:t>Hauptschul-</a:t>
                      </a:r>
                      <a:endParaRPr lang="de-DE" sz="2000" kern="1200" dirty="0">
                        <a:solidFill>
                          <a:schemeClr val="bg1"/>
                        </a:solidFill>
                        <a:highlight>
                          <a:srgbClr val="0000FF"/>
                        </a:highlight>
                        <a:latin typeface="Arial" panose="020B0604020202020204" pitchFamily="34" charset="0"/>
                        <a:ea typeface="+mn-ea"/>
                        <a:cs typeface="Arial" panose="020B0604020202020204" pitchFamily="34" charset="0"/>
                      </a:endParaRPr>
                    </a:p>
                    <a:p>
                      <a:pPr algn="ctr"/>
                      <a:r>
                        <a:rPr lang="de-DE" sz="2000" kern="1200" dirty="0">
                          <a:solidFill>
                            <a:schemeClr val="bg1"/>
                          </a:solidFill>
                          <a:latin typeface="Arial" panose="020B0604020202020204" pitchFamily="34" charset="0"/>
                          <a:ea typeface="+mn-ea"/>
                          <a:cs typeface="Arial" panose="020B0604020202020204" pitchFamily="34" charset="0"/>
                        </a:rPr>
                        <a:t>bildungsgang</a:t>
                      </a:r>
                    </a:p>
                  </a:txBody>
                  <a:tcPr marL="91445" marR="91445" marT="45762" marB="45762">
                    <a:pattFill prst="pct5">
                      <a:fgClr>
                        <a:schemeClr val="accent6">
                          <a:lumMod val="75000"/>
                        </a:schemeClr>
                      </a:fgClr>
                      <a:bgClr>
                        <a:srgbClr val="002060"/>
                      </a:bgClr>
                    </a:pattFill>
                  </a:tcPr>
                </a:tc>
                <a:tc>
                  <a:txBody>
                    <a:bodyPr/>
                    <a:lstStyle/>
                    <a:p>
                      <a:pPr algn="ctr"/>
                      <a:endParaRPr lang="de-DE" sz="2000" b="1" kern="1200" dirty="0">
                        <a:solidFill>
                          <a:schemeClr val="bg1"/>
                        </a:solidFill>
                        <a:latin typeface="Arial" panose="020B0604020202020204" pitchFamily="34" charset="0"/>
                        <a:ea typeface="+mn-ea"/>
                        <a:cs typeface="Arial" panose="020B0604020202020204" pitchFamily="34" charset="0"/>
                      </a:endParaRPr>
                    </a:p>
                    <a:p>
                      <a:pPr algn="ctr"/>
                      <a:r>
                        <a:rPr lang="de-DE" sz="2000" b="1" kern="1200" dirty="0">
                          <a:solidFill>
                            <a:schemeClr val="bg1"/>
                          </a:solidFill>
                          <a:latin typeface="Arial" panose="020B0604020202020204" pitchFamily="34" charset="0"/>
                          <a:ea typeface="+mn-ea"/>
                          <a:cs typeface="Arial" panose="020B0604020202020204" pitchFamily="34" charset="0"/>
                        </a:rPr>
                        <a:t>Realschul-</a:t>
                      </a:r>
                    </a:p>
                    <a:p>
                      <a:pPr algn="ctr"/>
                      <a:r>
                        <a:rPr lang="de-DE" sz="2000" b="1" kern="1200" dirty="0">
                          <a:solidFill>
                            <a:schemeClr val="bg1"/>
                          </a:solidFill>
                          <a:latin typeface="Arial" panose="020B0604020202020204" pitchFamily="34" charset="0"/>
                          <a:ea typeface="+mn-ea"/>
                          <a:cs typeface="Arial" panose="020B0604020202020204" pitchFamily="34" charset="0"/>
                        </a:rPr>
                        <a:t>bildungsgang</a:t>
                      </a:r>
                    </a:p>
                  </a:txBody>
                  <a:tcPr marL="91445" marR="91445" marT="45762" marB="45762">
                    <a:pattFill prst="pct5">
                      <a:fgClr>
                        <a:schemeClr val="accent6">
                          <a:lumMod val="75000"/>
                        </a:schemeClr>
                      </a:fgClr>
                      <a:bgClr>
                        <a:srgbClr val="002060"/>
                      </a:bgClr>
                    </a:patt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Arial" panose="020B0604020202020204" pitchFamily="34" charset="0"/>
                          <a:ea typeface="+mn-ea"/>
                          <a:cs typeface="Arial" panose="020B0604020202020204" pitchFamily="34" charset="0"/>
                        </a:rPr>
                        <a:t>Gymnasialer</a:t>
                      </a:r>
                    </a:p>
                    <a:p>
                      <a:pPr algn="ctr"/>
                      <a:r>
                        <a:rPr lang="de-DE" sz="2000" b="1" kern="1200" dirty="0">
                          <a:solidFill>
                            <a:schemeClr val="bg1"/>
                          </a:solidFill>
                          <a:latin typeface="Arial" panose="020B0604020202020204" pitchFamily="34" charset="0"/>
                          <a:ea typeface="+mn-ea"/>
                          <a:cs typeface="Arial" panose="020B0604020202020204" pitchFamily="34" charset="0"/>
                        </a:rPr>
                        <a:t>Bildungsgang</a:t>
                      </a:r>
                    </a:p>
                  </a:txBody>
                  <a:tcPr marL="91445" marR="91445" marT="45762" marB="45762">
                    <a:pattFill prst="pct5">
                      <a:fgClr>
                        <a:schemeClr val="accent6">
                          <a:lumMod val="75000"/>
                        </a:schemeClr>
                      </a:fgClr>
                      <a:bgClr>
                        <a:srgbClr val="002060"/>
                      </a:bgClr>
                    </a:pattFill>
                  </a:tcPr>
                </a:tc>
                <a:extLst>
                  <a:ext uri="{0D108BD9-81ED-4DB2-BD59-A6C34878D82A}">
                    <a16:rowId xmlns:a16="http://schemas.microsoft.com/office/drawing/2014/main" val="10000"/>
                  </a:ext>
                </a:extLst>
              </a:tr>
            </a:tbl>
          </a:graphicData>
        </a:graphic>
      </p:graphicFrame>
      <p:sp>
        <p:nvSpPr>
          <p:cNvPr id="8" name="Foliennummernplatzhalter 5">
            <a:extLst>
              <a:ext uri="{FF2B5EF4-FFF2-40B4-BE49-F238E27FC236}">
                <a16:creationId xmlns:a16="http://schemas.microsoft.com/office/drawing/2014/main" id="{F8D4EB6F-AA7D-A147-AE2A-C4131B43BE22}"/>
              </a:ext>
            </a:extLst>
          </p:cNvPr>
          <p:cNvSpPr>
            <a:spLocks noGrp="1"/>
          </p:cNvSpPr>
          <p:nvPr>
            <p:ph type="sldNum" sz="quarter" idx="12"/>
          </p:nvPr>
        </p:nvSpPr>
        <p:spPr>
          <a:xfrm>
            <a:off x="6553200" y="6356350"/>
            <a:ext cx="2123256" cy="365125"/>
          </a:xfrm>
        </p:spPr>
        <p:txBody>
          <a:bodyPr/>
          <a:lstStyle/>
          <a:p>
            <a:fld id="{A0A785CB-7ADD-4087-9A98-CC1303D6EC87}" type="slidenum">
              <a:rPr lang="de-DE" smtClean="0"/>
              <a:pPr/>
              <a:t>3</a:t>
            </a:fld>
            <a:endParaRPr lang="de-DE" dirty="0"/>
          </a:p>
        </p:txBody>
      </p:sp>
    </p:spTree>
    <p:extLst>
      <p:ext uri="{BB962C8B-B14F-4D97-AF65-F5344CB8AC3E}">
        <p14:creationId xmlns:p14="http://schemas.microsoft.com/office/powerpoint/2010/main" val="8643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4518" y="1484784"/>
            <a:ext cx="7962282" cy="517450"/>
          </a:xfrm>
        </p:spPr>
        <p:txBody>
          <a:bodyPr/>
          <a:lstStyle/>
          <a:p>
            <a:pPr lvl="0"/>
            <a:r>
              <a:rPr lang="de-DE" altLang="de-DE" sz="3000" dirty="0">
                <a:solidFill>
                  <a:prstClr val="black"/>
                </a:solidFill>
                <a:latin typeface="Arial" panose="020B0604020202020204" pitchFamily="34" charset="0"/>
                <a:ea typeface="+mn-ea"/>
                <a:cs typeface="Arial" panose="020B0604020202020204" pitchFamily="34" charset="0"/>
              </a:rPr>
              <a:t>4 Schulformen für die 3 Bildungsgänge!</a:t>
            </a:r>
            <a:r>
              <a:rPr lang="de-DE" altLang="de-DE" sz="3000" u="sng" dirty="0">
                <a:solidFill>
                  <a:prstClr val="black"/>
                </a:solidFill>
                <a:latin typeface="Arial" panose="020B0604020202020204" pitchFamily="34" charset="0"/>
                <a:ea typeface="+mn-ea"/>
                <a:cs typeface="Arial" panose="020B0604020202020204" pitchFamily="34" charset="0"/>
              </a:rPr>
              <a:t/>
            </a:r>
            <a:br>
              <a:rPr lang="de-DE" altLang="de-DE" sz="3000" u="sng" dirty="0">
                <a:solidFill>
                  <a:prstClr val="black"/>
                </a:solidFill>
                <a:latin typeface="Arial" panose="020B0604020202020204" pitchFamily="34" charset="0"/>
                <a:ea typeface="+mn-ea"/>
                <a:cs typeface="Arial" panose="020B0604020202020204" pitchFamily="34" charset="0"/>
              </a:rPr>
            </a:br>
            <a:endParaRPr lang="de-DE" sz="3000" dirty="0">
              <a:latin typeface="Arial" panose="020B0604020202020204" pitchFamily="34" charset="0"/>
              <a:cs typeface="Arial" panose="020B0604020202020204" pitchFamily="34" charset="0"/>
            </a:endParaRPr>
          </a:p>
        </p:txBody>
      </p:sp>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4</a:t>
            </a:fld>
            <a:endParaRPr lang="de-DE" dirty="0"/>
          </a:p>
        </p:txBody>
      </p:sp>
      <p:sp>
        <p:nvSpPr>
          <p:cNvPr id="6" name="Rechteck 6"/>
          <p:cNvSpPr>
            <a:spLocks noChangeArrowheads="1"/>
          </p:cNvSpPr>
          <p:nvPr/>
        </p:nvSpPr>
        <p:spPr bwMode="auto">
          <a:xfrm>
            <a:off x="966428" y="2418861"/>
            <a:ext cx="1808979" cy="2892994"/>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Kooperative Gesamtschule mit Gymnasial- und Mittelstufen-zweig</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Bildungsgänge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Hauptschule und</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Realschule</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800" b="0" i="0" u="none" strike="noStrike" kern="0" cap="none" spc="0" normalizeH="0" baseline="0" noProof="0" dirty="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800" b="0" i="0" u="none" strike="noStrike" kern="0" cap="none" spc="0" normalizeH="0" baseline="0" noProof="0" dirty="0">
              <a:ln>
                <a:noFill/>
              </a:ln>
              <a:solidFill>
                <a:prstClr val="black"/>
              </a:solidFill>
              <a:effectLst/>
              <a:uLnTx/>
              <a:uFillTx/>
              <a:latin typeface="Arial" charset="0"/>
              <a:cs typeface="Arial" charset="0"/>
            </a:endParaRPr>
          </a:p>
        </p:txBody>
      </p:sp>
      <p:sp>
        <p:nvSpPr>
          <p:cNvPr id="8" name="Rechteck 6"/>
          <p:cNvSpPr>
            <a:spLocks noChangeArrowheads="1"/>
          </p:cNvSpPr>
          <p:nvPr/>
        </p:nvSpPr>
        <p:spPr bwMode="auto">
          <a:xfrm>
            <a:off x="2915816" y="2416061"/>
            <a:ext cx="1808979" cy="2892995"/>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Kooperative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Gesamt-</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Schule</a:t>
            </a:r>
            <a:endParaRPr kumimoji="0" lang="de-DE" altLang="de-DE" sz="1400" b="0" i="0" u="none" strike="noStrike" kern="0" cap="none" spc="0" normalizeH="0" baseline="0" noProof="0" dirty="0">
              <a:ln>
                <a:noFill/>
              </a:ln>
              <a:solidFill>
                <a:srgbClr val="FF0000"/>
              </a:solidFill>
              <a:effectLst/>
              <a:uLnTx/>
              <a:uFillTx/>
              <a:latin typeface="+mj-lt"/>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Bildungsgänge Hauptschule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Realschule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Gymnasium</a:t>
            </a:r>
          </a:p>
        </p:txBody>
      </p:sp>
      <p:sp>
        <p:nvSpPr>
          <p:cNvPr id="9" name="Rechteck 6"/>
          <p:cNvSpPr>
            <a:spLocks noChangeArrowheads="1"/>
          </p:cNvSpPr>
          <p:nvPr/>
        </p:nvSpPr>
        <p:spPr bwMode="auto">
          <a:xfrm>
            <a:off x="4865204" y="2416061"/>
            <a:ext cx="1808979" cy="2892995"/>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800" b="0" i="0" u="none" strike="noStrike" kern="0" cap="none" spc="0" normalizeH="0" baseline="0" noProof="0" dirty="0">
                <a:ln>
                  <a:noFill/>
                </a:ln>
                <a:solidFill>
                  <a:prstClr val="black"/>
                </a:solidFill>
                <a:effectLst/>
                <a:uLnTx/>
                <a:uFillTx/>
                <a:latin typeface="Arial" charset="0"/>
                <a:cs typeface="Arial" charset="0"/>
              </a:rPr>
              <a:t>Gymnasium</a:t>
            </a:r>
          </a:p>
          <a:p>
            <a:pPr marL="0" marR="0" lvl="0" indent="0" algn="ctr" defTabSz="914400" eaLnBrk="1" fontAlgn="auto" latinLnBrk="0" hangingPunct="1">
              <a:lnSpc>
                <a:spcPct val="100000"/>
              </a:lnSpc>
              <a:spcBef>
                <a:spcPct val="0"/>
              </a:spcBef>
              <a:spcAft>
                <a:spcPts val="0"/>
              </a:spcAft>
              <a:buClrTx/>
              <a:buSzTx/>
              <a:buFontTx/>
              <a:buNone/>
              <a:tabLst/>
              <a:defRPr/>
            </a:pPr>
            <a:endParaRPr lang="de-DE" altLang="de-DE" sz="1800" kern="0" dirty="0">
              <a:solidFill>
                <a:prstClr val="black"/>
              </a:solidFill>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800" b="0" i="0" u="none" strike="noStrike" kern="0" cap="none" spc="0" normalizeH="0" baseline="0" noProof="0" dirty="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400" b="1" i="0" u="none" strike="noStrike" kern="0" cap="none" spc="0" normalizeH="0" baseline="0" noProof="0" dirty="0">
              <a:ln>
                <a:noFill/>
              </a:ln>
              <a:solidFill>
                <a:srgbClr val="FF0000"/>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charset="0"/>
                <a:cs typeface="Arial" charset="0"/>
              </a:rPr>
              <a:t>Bildungsgang Gymnasium</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800" b="0" i="0" u="none" strike="noStrike" kern="0" cap="none" spc="0" normalizeH="0" baseline="0" noProof="0" dirty="0">
              <a:ln>
                <a:noFill/>
              </a:ln>
              <a:solidFill>
                <a:prstClr val="black"/>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800" b="0" i="0" u="none" strike="noStrike" kern="0" cap="none" spc="0" normalizeH="0" baseline="0" noProof="0" dirty="0">
              <a:ln>
                <a:noFill/>
              </a:ln>
              <a:solidFill>
                <a:prstClr val="black"/>
              </a:solidFill>
              <a:effectLst/>
              <a:uLnTx/>
              <a:uFillTx/>
              <a:latin typeface="Arial" charset="0"/>
              <a:cs typeface="Arial" charset="0"/>
            </a:endParaRPr>
          </a:p>
        </p:txBody>
      </p:sp>
      <p:sp>
        <p:nvSpPr>
          <p:cNvPr id="10" name="Rechteck 6"/>
          <p:cNvSpPr>
            <a:spLocks noChangeArrowheads="1"/>
          </p:cNvSpPr>
          <p:nvPr/>
        </p:nvSpPr>
        <p:spPr bwMode="auto">
          <a:xfrm>
            <a:off x="6814592" y="2416061"/>
            <a:ext cx="1808979" cy="2893221"/>
          </a:xfrm>
          <a:prstGeom prst="rect">
            <a:avLst/>
          </a:prstGeom>
          <a:solidFill>
            <a:srgbClr val="4BACC6">
              <a:lumMod val="40000"/>
              <a:lumOff val="60000"/>
            </a:srgbClr>
          </a:solidFill>
          <a:ln w="9525" algn="ctr">
            <a:solidFill>
              <a:sysClr val="windowText" lastClr="000000"/>
            </a:solidFill>
            <a:round/>
            <a:headEnd/>
            <a:tailEnd/>
          </a:ln>
        </p:spPr>
        <p:txBody>
          <a:bodyPr/>
          <a:lstStyle>
            <a:lvl1pPr>
              <a:spcBef>
                <a:spcPct val="20000"/>
              </a:spcBef>
              <a:buChar char="•"/>
              <a:defRPr sz="3200">
                <a:solidFill>
                  <a:schemeClr val="tx1"/>
                </a:solidFill>
                <a:latin typeface="Times" pitchFamily="18" charset="0"/>
              </a:defRPr>
            </a:lvl1pPr>
            <a:lvl2pPr marL="742950" indent="-285750">
              <a:spcBef>
                <a:spcPct val="20000"/>
              </a:spcBef>
              <a:buChar char="–"/>
              <a:defRPr sz="2800">
                <a:solidFill>
                  <a:schemeClr val="tx1"/>
                </a:solidFill>
                <a:latin typeface="Times" pitchFamily="18" charset="0"/>
              </a:defRPr>
            </a:lvl2pPr>
            <a:lvl3pPr marL="1143000" indent="-228600">
              <a:spcBef>
                <a:spcPct val="20000"/>
              </a:spcBef>
              <a:buChar char="•"/>
              <a:defRPr sz="2400">
                <a:solidFill>
                  <a:schemeClr val="tx1"/>
                </a:solidFill>
                <a:latin typeface="Times" pitchFamily="18" charset="0"/>
              </a:defRPr>
            </a:lvl3pPr>
            <a:lvl4pPr marL="1600200" indent="-228600">
              <a:spcBef>
                <a:spcPct val="20000"/>
              </a:spcBef>
              <a:buChar char="–"/>
              <a:defRPr sz="2000">
                <a:solidFill>
                  <a:schemeClr val="tx1"/>
                </a:solidFill>
                <a:latin typeface="Times" pitchFamily="18" charset="0"/>
              </a:defRPr>
            </a:lvl4pPr>
            <a:lvl5pPr marL="2057400" indent="-22860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800" b="0" i="0" u="none" strike="noStrike" kern="0" cap="none" spc="0" normalizeH="0" baseline="0" noProof="0" dirty="0">
                <a:ln>
                  <a:noFill/>
                </a:ln>
                <a:solidFill>
                  <a:prstClr val="black"/>
                </a:solidFill>
                <a:effectLst/>
                <a:uLnTx/>
                <a:uFillTx/>
                <a:latin typeface="Arial" charset="0"/>
                <a:cs typeface="Arial" charset="0"/>
              </a:rPr>
              <a:t>Integrierte Gesamtschule</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400" b="0" i="0" u="none" strike="noStrike" kern="0" cap="none" spc="0" normalizeH="0" baseline="0" noProof="0" dirty="0">
              <a:ln>
                <a:noFill/>
              </a:ln>
              <a:solidFill>
                <a:srgbClr val="FF0000"/>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800" b="1" i="0" u="none" strike="noStrike" kern="0" cap="none" spc="0" normalizeH="0" baseline="0" noProof="0" dirty="0">
              <a:ln>
                <a:noFill/>
              </a:ln>
              <a:solidFill>
                <a:srgbClr val="FF0000"/>
              </a:solidFill>
              <a:effectLst/>
              <a:uLnTx/>
              <a:uFillTx/>
              <a:latin typeface="Arial" charset="0"/>
              <a:cs typeface="Arial"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charset="0"/>
                <a:cs typeface="Arial" charset="0"/>
              </a:rPr>
              <a:t>Bildungsgänge Hauptschule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charset="0"/>
                <a:cs typeface="Arial" charset="0"/>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charset="0"/>
                <a:cs typeface="Arial" charset="0"/>
              </a:rPr>
              <a:t>Realschule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charset="0"/>
                <a:cs typeface="Arial" charset="0"/>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de-DE" altLang="de-DE" sz="1400" b="1" i="0" u="none" strike="noStrike" kern="0" cap="none" spc="0" normalizeH="0" baseline="0" noProof="0" dirty="0">
                <a:ln>
                  <a:noFill/>
                </a:ln>
                <a:solidFill>
                  <a:srgbClr val="FF0000"/>
                </a:solidFill>
                <a:effectLst/>
                <a:uLnTx/>
                <a:uFillTx/>
                <a:latin typeface="Arial" charset="0"/>
                <a:cs typeface="Arial" charset="0"/>
              </a:rPr>
              <a:t>Gymnasium</a:t>
            </a:r>
          </a:p>
          <a:p>
            <a:pPr marL="0" marR="0" lvl="0" indent="0" defTabSz="914400" eaLnBrk="1" fontAlgn="auto" latinLnBrk="0" hangingPunct="1">
              <a:lnSpc>
                <a:spcPct val="100000"/>
              </a:lnSpc>
              <a:spcBef>
                <a:spcPct val="0"/>
              </a:spcBef>
              <a:spcAft>
                <a:spcPts val="0"/>
              </a:spcAft>
              <a:buClrTx/>
              <a:buSzTx/>
              <a:buFontTx/>
              <a:buNone/>
              <a:tabLst/>
              <a:defRPr/>
            </a:pPr>
            <a:endParaRPr kumimoji="0" lang="de-DE" altLang="de-DE" sz="2400" b="0" i="0" u="none" strike="noStrike" kern="0" cap="none" spc="0" normalizeH="0" baseline="0" noProof="0" dirty="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4293557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6365" y="1023069"/>
            <a:ext cx="8229600" cy="677739"/>
          </a:xfrm>
        </p:spPr>
        <p:txBody>
          <a:bodyPr/>
          <a:lstStyle/>
          <a:p>
            <a:r>
              <a:rPr lang="de-DE" altLang="de-DE" sz="3000" dirty="0">
                <a:solidFill>
                  <a:prstClr val="black"/>
                </a:solidFill>
                <a:latin typeface="Arial" panose="020B0604020202020204" pitchFamily="34" charset="0"/>
                <a:cs typeface="Arial" panose="020B0604020202020204" pitchFamily="34" charset="0"/>
              </a:rPr>
              <a:t>Kooperative Gesamtschule mit Mittelstufenzweig</a:t>
            </a:r>
            <a:endParaRPr lang="de-DE" sz="30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539552" y="2062745"/>
            <a:ext cx="8229600" cy="3477555"/>
          </a:xfrm>
        </p:spPr>
        <p:txBody>
          <a:bodyPr/>
          <a:lstStyle/>
          <a:p>
            <a:pPr lvl="0">
              <a:lnSpc>
                <a:spcPct val="80000"/>
              </a:lnSpc>
            </a:pPr>
            <a:endParaRPr lang="de-DE" altLang="de-DE" sz="2400" dirty="0">
              <a:solidFill>
                <a:prstClr val="black"/>
              </a:solidFill>
              <a:latin typeface="Arial" panose="020B0604020202020204" pitchFamily="34" charset="0"/>
              <a:cs typeface="Arial" panose="020B0604020202020204" pitchFamily="34" charset="0"/>
            </a:endParaRPr>
          </a:p>
          <a:p>
            <a:pPr lvl="0">
              <a:lnSpc>
                <a:spcPct val="80000"/>
              </a:lnSpc>
            </a:pPr>
            <a:r>
              <a:rPr lang="de-DE" altLang="de-DE" sz="2400" dirty="0">
                <a:solidFill>
                  <a:prstClr val="black"/>
                </a:solidFill>
                <a:latin typeface="Arial" panose="020B0604020202020204" pitchFamily="34" charset="0"/>
                <a:cs typeface="Arial" panose="020B0604020202020204" pitchFamily="34" charset="0"/>
              </a:rPr>
              <a:t>Gymnasialzweig ab Klasse 5</a:t>
            </a:r>
          </a:p>
          <a:p>
            <a:pPr lvl="0">
              <a:lnSpc>
                <a:spcPct val="80000"/>
              </a:lnSpc>
            </a:pPr>
            <a:r>
              <a:rPr lang="de-DE" altLang="de-DE" sz="2400" dirty="0">
                <a:solidFill>
                  <a:prstClr val="black"/>
                </a:solidFill>
                <a:latin typeface="Arial" panose="020B0604020202020204" pitchFamily="34" charset="0"/>
                <a:cs typeface="Arial" panose="020B0604020202020204" pitchFamily="34" charset="0"/>
              </a:rPr>
              <a:t>Mittelstufenzweig mit Aufbaustufe (Klassen 5 bis 7) mit Differenzierung in den Fächern Deutsch, Mathematik und Englisch und ab Klasse 8 Aufteilung in die Bildungsgänge der Hauptschule und der Realschule </a:t>
            </a:r>
          </a:p>
          <a:p>
            <a:pPr lvl="0">
              <a:lnSpc>
                <a:spcPct val="80000"/>
              </a:lnSpc>
            </a:pPr>
            <a:r>
              <a:rPr lang="de-DE" altLang="de-DE" sz="2400" dirty="0">
                <a:solidFill>
                  <a:prstClr val="black"/>
                </a:solidFill>
                <a:latin typeface="Arial" panose="020B0604020202020204" pitchFamily="34" charset="0"/>
                <a:cs typeface="Arial" panose="020B0604020202020204" pitchFamily="34" charset="0"/>
              </a:rPr>
              <a:t>Im Mittelstufenzweig ab Klasse 8 Kooperationen mit beruflichen Schulen und mit Ausbildungsbetrieben</a:t>
            </a:r>
          </a:p>
          <a:p>
            <a:pPr lvl="0">
              <a:lnSpc>
                <a:spcPct val="80000"/>
              </a:lnSpc>
            </a:pPr>
            <a:r>
              <a:rPr lang="de-DE" altLang="de-DE" sz="2400" dirty="0">
                <a:solidFill>
                  <a:srgbClr val="0000FF"/>
                </a:solidFill>
                <a:latin typeface="Arial" panose="020B0604020202020204" pitchFamily="34" charset="0"/>
                <a:cs typeface="Arial" panose="020B0604020202020204" pitchFamily="34" charset="0"/>
              </a:rPr>
              <a:t>führt zur Versetzung in die gymnasiale Oberstufe oder zum Haupt- oder Realschulabschluss</a:t>
            </a:r>
          </a:p>
          <a:p>
            <a:pPr lvl="0">
              <a:lnSpc>
                <a:spcPct val="80000"/>
              </a:lnSpc>
            </a:pPr>
            <a:endParaRPr lang="de-DE" altLang="de-DE" sz="2400" dirty="0">
              <a:solidFill>
                <a:srgbClr val="0000FF"/>
              </a:solidFill>
              <a:latin typeface="Arial" panose="020B0604020202020204" pitchFamily="34" charset="0"/>
              <a:cs typeface="Arial" panose="020B0604020202020204" pitchFamily="34" charset="0"/>
            </a:endParaRPr>
          </a:p>
          <a:p>
            <a:endParaRPr lang="de-DE" dirty="0"/>
          </a:p>
        </p:txBody>
      </p:sp>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5</a:t>
            </a:fld>
            <a:endParaRPr lang="de-DE" dirty="0"/>
          </a:p>
        </p:txBody>
      </p:sp>
      <p:sp>
        <p:nvSpPr>
          <p:cNvPr id="6" name="Textfeld 5"/>
          <p:cNvSpPr txBox="1"/>
          <p:nvPr/>
        </p:nvSpPr>
        <p:spPr>
          <a:xfrm>
            <a:off x="2483768" y="5754426"/>
            <a:ext cx="6048672" cy="387798"/>
          </a:xfrm>
          <a:prstGeom prst="rect">
            <a:avLst/>
          </a:prstGeom>
          <a:noFill/>
        </p:spPr>
        <p:txBody>
          <a:bodyPr wrap="square" rtlCol="0">
            <a:spAutoFit/>
          </a:bodyPr>
          <a:lstStyle/>
          <a:p>
            <a:pPr lvl="0">
              <a:lnSpc>
                <a:spcPct val="80000"/>
              </a:lnSpc>
              <a:spcBef>
                <a:spcPct val="20000"/>
              </a:spcBef>
            </a:pPr>
            <a:r>
              <a:rPr lang="de-DE" altLang="de-DE" sz="2400" dirty="0">
                <a:solidFill>
                  <a:srgbClr val="FF0000"/>
                </a:solidFill>
                <a:latin typeface="Arial" panose="020B0604020202020204" pitchFamily="34" charset="0"/>
                <a:cs typeface="Arial" panose="020B0604020202020204" pitchFamily="34" charset="0"/>
              </a:rPr>
              <a:t>Freiherr-vom-Stein-Schule Immenhausen</a:t>
            </a:r>
          </a:p>
        </p:txBody>
      </p:sp>
    </p:spTree>
    <p:extLst>
      <p:ext uri="{BB962C8B-B14F-4D97-AF65-F5344CB8AC3E}">
        <p14:creationId xmlns:p14="http://schemas.microsoft.com/office/powerpoint/2010/main" val="190416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1" y="1124744"/>
            <a:ext cx="7776865" cy="648072"/>
          </a:xfrm>
        </p:spPr>
        <p:txBody>
          <a:bodyPr/>
          <a:lstStyle/>
          <a:p>
            <a:r>
              <a:rPr lang="de-DE" altLang="de-DE" sz="3000" dirty="0">
                <a:solidFill>
                  <a:prstClr val="black"/>
                </a:solidFill>
                <a:latin typeface="Arial" panose="020B0604020202020204" pitchFamily="34" charset="0"/>
                <a:cs typeface="Arial" panose="020B0604020202020204" pitchFamily="34" charset="0"/>
              </a:rPr>
              <a:t>Kooperative Gesamtschule</a:t>
            </a:r>
            <a:endParaRPr lang="de-DE" sz="30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539552" y="2024844"/>
            <a:ext cx="8229600" cy="3852428"/>
          </a:xfrm>
        </p:spPr>
        <p:txBody>
          <a:bodyPr/>
          <a:lstStyle/>
          <a:p>
            <a:pPr lvl="0">
              <a:lnSpc>
                <a:spcPct val="90000"/>
              </a:lnSpc>
            </a:pPr>
            <a:r>
              <a:rPr lang="de-DE" altLang="de-DE" sz="2400" dirty="0">
                <a:solidFill>
                  <a:prstClr val="black"/>
                </a:solidFill>
                <a:latin typeface="Arial" panose="020B0604020202020204" pitchFamily="34" charset="0"/>
                <a:cs typeface="Arial" panose="020B0604020202020204" pitchFamily="34" charset="0"/>
              </a:rPr>
              <a:t>schulformbezogene Gesamtschule</a:t>
            </a:r>
          </a:p>
          <a:p>
            <a:pPr lvl="0">
              <a:lnSpc>
                <a:spcPct val="90000"/>
              </a:lnSpc>
            </a:pPr>
            <a:r>
              <a:rPr lang="de-DE" altLang="de-DE" sz="2400" dirty="0">
                <a:solidFill>
                  <a:prstClr val="black"/>
                </a:solidFill>
                <a:latin typeface="Arial" panose="020B0604020202020204" pitchFamily="34" charset="0"/>
                <a:cs typeface="Arial" panose="020B0604020202020204" pitchFamily="34" charset="0"/>
              </a:rPr>
              <a:t>umfasst drei Schulformen unter einem Dach:</a:t>
            </a:r>
            <a:br>
              <a:rPr lang="de-DE" altLang="de-DE" sz="2400" dirty="0">
                <a:solidFill>
                  <a:prstClr val="black"/>
                </a:solidFill>
                <a:latin typeface="Arial" panose="020B0604020202020204" pitchFamily="34" charset="0"/>
                <a:cs typeface="Arial" panose="020B0604020202020204" pitchFamily="34" charset="0"/>
              </a:rPr>
            </a:br>
            <a:r>
              <a:rPr lang="de-DE" altLang="de-DE" sz="2400" dirty="0">
                <a:solidFill>
                  <a:prstClr val="black"/>
                </a:solidFill>
                <a:latin typeface="Arial" panose="020B0604020202020204" pitchFamily="34" charset="0"/>
                <a:cs typeface="Arial" panose="020B0604020202020204" pitchFamily="34" charset="0"/>
              </a:rPr>
              <a:t>Hauptschule, Realschule und Gymnasium</a:t>
            </a:r>
          </a:p>
          <a:p>
            <a:pPr lvl="0">
              <a:lnSpc>
                <a:spcPct val="90000"/>
              </a:lnSpc>
            </a:pPr>
            <a:r>
              <a:rPr lang="de-DE" altLang="de-DE" sz="2400" dirty="0">
                <a:solidFill>
                  <a:prstClr val="black"/>
                </a:solidFill>
                <a:latin typeface="Arial" panose="020B0604020202020204" pitchFamily="34" charset="0"/>
                <a:cs typeface="Arial" panose="020B0604020202020204" pitchFamily="34" charset="0"/>
              </a:rPr>
              <a:t>kann in Klasse 5 mit der Förderstufe oder mit Eingangsklassen H, R und G beginnen</a:t>
            </a:r>
            <a:br>
              <a:rPr lang="de-DE" altLang="de-DE" sz="2400" dirty="0">
                <a:solidFill>
                  <a:prstClr val="black"/>
                </a:solidFill>
                <a:latin typeface="Arial" panose="020B0604020202020204" pitchFamily="34" charset="0"/>
                <a:cs typeface="Arial" panose="020B0604020202020204" pitchFamily="34" charset="0"/>
              </a:rPr>
            </a:br>
            <a:r>
              <a:rPr lang="de-DE" altLang="de-DE" sz="2400" dirty="0">
                <a:solidFill>
                  <a:prstClr val="black"/>
                </a:solidFill>
                <a:latin typeface="Arial" panose="020B0604020202020204" pitchFamily="34" charset="0"/>
                <a:cs typeface="Arial" panose="020B0604020202020204" pitchFamily="34" charset="0"/>
              </a:rPr>
              <a:t>&gt; bei einer Förderstufe erfolgt die Schulzweigentscheidung nach der Klasse 6</a:t>
            </a:r>
          </a:p>
          <a:p>
            <a:pPr lvl="0">
              <a:lnSpc>
                <a:spcPct val="90000"/>
              </a:lnSpc>
            </a:pPr>
            <a:r>
              <a:rPr lang="de-DE" altLang="de-DE" sz="2400" dirty="0">
                <a:solidFill>
                  <a:srgbClr val="0000FF"/>
                </a:solidFill>
                <a:latin typeface="Arial" panose="020B0604020202020204" pitchFamily="34" charset="0"/>
                <a:cs typeface="Arial" panose="020B0604020202020204" pitchFamily="34" charset="0"/>
              </a:rPr>
              <a:t>führt im jeweiligen Schulzweig zum Hauptschul- oder Realschulabschluss oder zur Versetzung in die gymnasiale Oberstufe</a:t>
            </a:r>
          </a:p>
          <a:p>
            <a:endParaRPr lang="de-DE" dirty="0"/>
          </a:p>
        </p:txBody>
      </p:sp>
      <p:sp>
        <p:nvSpPr>
          <p:cNvPr id="4" name="Datumsplatzhalter 3"/>
          <p:cNvSpPr>
            <a:spLocks noGrp="1"/>
          </p:cNvSpPr>
          <p:nvPr>
            <p:ph type="dt" sz="half" idx="10"/>
          </p:nvPr>
        </p:nvSpPr>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6</a:t>
            </a:fld>
            <a:endParaRPr lang="de-DE" dirty="0"/>
          </a:p>
        </p:txBody>
      </p:sp>
    </p:spTree>
    <p:extLst>
      <p:ext uri="{BB962C8B-B14F-4D97-AF65-F5344CB8AC3E}">
        <p14:creationId xmlns:p14="http://schemas.microsoft.com/office/powerpoint/2010/main" val="224694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2812840"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7</a:t>
            </a:fld>
            <a:endParaRPr lang="de-DE" dirty="0"/>
          </a:p>
        </p:txBody>
      </p:sp>
      <p:sp>
        <p:nvSpPr>
          <p:cNvPr id="17" name="Rectangle 2"/>
          <p:cNvSpPr txBox="1">
            <a:spLocks noChangeArrowheads="1"/>
          </p:cNvSpPr>
          <p:nvPr/>
        </p:nvSpPr>
        <p:spPr>
          <a:xfrm>
            <a:off x="457200" y="1066526"/>
            <a:ext cx="8229600" cy="70629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altLang="de-DE" sz="3000" dirty="0">
                <a:latin typeface="Arial" panose="020B0604020202020204" pitchFamily="34" charset="0"/>
                <a:cs typeface="Arial" panose="020B0604020202020204" pitchFamily="34" charset="0"/>
              </a:rPr>
              <a:t>Kooperative Gesamtschule</a:t>
            </a:r>
            <a:endParaRPr lang="de-DE" altLang="de-DE" sz="3000" b="1" dirty="0">
              <a:latin typeface="Arial" panose="020B0604020202020204" pitchFamily="34" charset="0"/>
              <a:cs typeface="Arial" panose="020B0604020202020204" pitchFamily="34" charset="0"/>
            </a:endParaRPr>
          </a:p>
        </p:txBody>
      </p:sp>
      <p:sp>
        <p:nvSpPr>
          <p:cNvPr id="20" name="Textfeld 19"/>
          <p:cNvSpPr txBox="1"/>
          <p:nvPr/>
        </p:nvSpPr>
        <p:spPr>
          <a:xfrm>
            <a:off x="3247863" y="2693246"/>
            <a:ext cx="2812841" cy="3488613"/>
          </a:xfrm>
          <a:prstGeom prst="rect">
            <a:avLst/>
          </a:prstGeom>
          <a:noFill/>
        </p:spPr>
        <p:txBody>
          <a:bodyPr wrap="square" lIns="193514" tIns="96757" rIns="193514" bIns="96757">
            <a:spAutoFit/>
          </a:bodyPr>
          <a:lstStyle/>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Christine-Brückner-Schule Bad </a:t>
            </a:r>
            <a:r>
              <a:rPr kumimoji="0" lang="de-DE" sz="1400" b="0" i="0" u="none" strike="noStrike" kern="120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Emstal</a:t>
            </a:r>
          </a:p>
          <a:p>
            <a:pPr marR="0" lvl="0" algn="l" defTabSz="914400" rtl="0" eaLnBrk="1" fontAlgn="auto" latinLnBrk="0" hangingPunct="1">
              <a:lnSpc>
                <a:spcPct val="100000"/>
              </a:lnSpc>
              <a:spcBef>
                <a:spcPts val="0"/>
              </a:spcBef>
              <a:spcAft>
                <a:spcPts val="0"/>
              </a:spcAft>
              <a:buClrTx/>
              <a:buSzTx/>
              <a:tabLst/>
              <a:defRPr/>
            </a:pPr>
            <a:endParaRPr kumimoji="0" lang="de-DE" sz="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de-DE" sz="1400" dirty="0">
                <a:solidFill>
                  <a:srgbClr val="FF0000"/>
                </a:solidFill>
                <a:latin typeface="Arial" panose="020B0604020202020204" pitchFamily="34" charset="0"/>
                <a:cs typeface="Arial" panose="020B0604020202020204" pitchFamily="34" charset="0"/>
              </a:rPr>
              <a:t>Gustav-Heinemann-Schule</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Hofgeismar</a:t>
            </a:r>
          </a:p>
          <a:p>
            <a:pPr marR="0" lvl="0" algn="l" defTabSz="914400" rtl="0" eaLnBrk="1" fontAlgn="auto" latinLnBrk="0" hangingPunct="1">
              <a:lnSpc>
                <a:spcPct val="100000"/>
              </a:lnSpc>
              <a:spcBef>
                <a:spcPts val="0"/>
              </a:spcBef>
              <a:spcAft>
                <a:spcPts val="0"/>
              </a:spcAft>
              <a:buClrTx/>
              <a:buSzTx/>
              <a:tabLst/>
              <a:defRPr/>
            </a:pPr>
            <a:endParaRPr kumimoji="0" lang="de-DE" sz="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de-DE" sz="1400" b="1" dirty="0">
                <a:solidFill>
                  <a:srgbClr val="FF0000"/>
                </a:solidFill>
                <a:latin typeface="Arial" panose="020B0604020202020204" pitchFamily="34" charset="0"/>
                <a:cs typeface="Arial" panose="020B0604020202020204" pitchFamily="34" charset="0"/>
              </a:rPr>
              <a:t>Heinrich-Grupe-Schule</a:t>
            </a:r>
          </a:p>
          <a:p>
            <a:pPr marR="0" lvl="0" algn="l" defTabSz="914400" rtl="0" eaLnBrk="1" fontAlgn="auto" latinLnBrk="0" hangingPunct="1">
              <a:lnSpc>
                <a:spcPct val="100000"/>
              </a:lnSpc>
              <a:spcBef>
                <a:spcPts val="0"/>
              </a:spcBef>
              <a:spcAft>
                <a:spcPts val="0"/>
              </a:spcAft>
              <a:buClrTx/>
              <a:buSzTx/>
              <a:tabLst/>
              <a:defRPr/>
            </a:pPr>
            <a:r>
              <a:rPr kumimoji="0" lang="de-DE" sz="1400" b="1" i="0" u="none" strike="noStrike" kern="120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Grebenstein</a:t>
            </a:r>
          </a:p>
          <a:p>
            <a:pPr marR="0" lvl="0" algn="l" defTabSz="914400" rtl="0" eaLnBrk="1" fontAlgn="auto" latinLnBrk="0" hangingPunct="1">
              <a:lnSpc>
                <a:spcPct val="100000"/>
              </a:lnSpc>
              <a:spcBef>
                <a:spcPts val="0"/>
              </a:spcBef>
              <a:spcAft>
                <a:spcPts val="0"/>
              </a:spcAft>
              <a:buClrTx/>
              <a:buSzTx/>
              <a:tabLst/>
              <a:defRPr/>
            </a:pPr>
            <a:endParaRPr kumimoji="0" lang="de-DE" sz="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Söhre-Schule</a:t>
            </a:r>
          </a:p>
          <a:p>
            <a:pPr marR="0" lvl="0" algn="l" defTabSz="914400" rtl="0" eaLnBrk="1" fontAlgn="auto" latinLnBrk="0" hangingPunct="1">
              <a:lnSpc>
                <a:spcPct val="100000"/>
              </a:lnSpc>
              <a:spcBef>
                <a:spcPts val="0"/>
              </a:spcBef>
              <a:spcAft>
                <a:spcPts val="0"/>
              </a:spcAft>
              <a:buClrTx/>
              <a:buSzTx/>
              <a:tabLst/>
              <a:defRPr/>
            </a:pPr>
            <a:r>
              <a:rPr lang="de-DE" sz="1400" dirty="0" smtClean="0">
                <a:solidFill>
                  <a:srgbClr val="FF0000"/>
                </a:solidFill>
                <a:latin typeface="Arial" panose="020B0604020202020204" pitchFamily="34" charset="0"/>
                <a:cs typeface="Arial" panose="020B0604020202020204" pitchFamily="34" charset="0"/>
              </a:rPr>
              <a:t>Lohfelden</a:t>
            </a:r>
          </a:p>
          <a:p>
            <a:pPr marR="0" lvl="0" algn="l" defTabSz="914400" rtl="0" eaLnBrk="1" fontAlgn="auto" latinLnBrk="0" hangingPunct="1">
              <a:lnSpc>
                <a:spcPct val="100000"/>
              </a:lnSpc>
              <a:spcBef>
                <a:spcPts val="0"/>
              </a:spcBef>
              <a:spcAft>
                <a:spcPts val="0"/>
              </a:spcAft>
              <a:buClrTx/>
              <a:buSzTx/>
              <a:tabLst/>
              <a:defRPr/>
            </a:pPr>
            <a:endParaRPr lang="de-DE" sz="800" dirty="0">
              <a:solidFill>
                <a:srgbClr val="FF000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Theodor-Heuss-Schule</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Baunatal</a:t>
            </a:r>
          </a:p>
          <a:p>
            <a:pPr marR="0" lvl="0" algn="l" defTabSz="914400" rtl="0" eaLnBrk="1" fontAlgn="auto" latinLnBrk="0" hangingPunct="1">
              <a:lnSpc>
                <a:spcPct val="100000"/>
              </a:lnSpc>
              <a:spcBef>
                <a:spcPts val="0"/>
              </a:spcBef>
              <a:spcAft>
                <a:spcPts val="0"/>
              </a:spcAft>
              <a:buClrTx/>
              <a:buSzTx/>
              <a:tabLst/>
              <a:defRPr/>
            </a:pPr>
            <a:endParaRPr kumimoji="0" lang="de-DE" sz="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de-DE" sz="1400" dirty="0">
                <a:solidFill>
                  <a:srgbClr val="FF0000"/>
                </a:solidFill>
                <a:latin typeface="Arial" panose="020B0604020202020204" pitchFamily="34" charset="0"/>
                <a:cs typeface="Arial" panose="020B0604020202020204" pitchFamily="34" charset="0"/>
              </a:rPr>
              <a:t>Walter-Lübcke-Schule</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Wolfhagen</a:t>
            </a:r>
          </a:p>
        </p:txBody>
      </p:sp>
      <p:sp>
        <p:nvSpPr>
          <p:cNvPr id="21" name="Textfeld 20"/>
          <p:cNvSpPr txBox="1"/>
          <p:nvPr/>
        </p:nvSpPr>
        <p:spPr>
          <a:xfrm>
            <a:off x="6156391" y="5473569"/>
            <a:ext cx="2878815" cy="626291"/>
          </a:xfrm>
          <a:prstGeom prst="rect">
            <a:avLst/>
          </a:prstGeom>
          <a:noFill/>
        </p:spPr>
        <p:txBody>
          <a:bodyPr wrap="square" lIns="193514" tIns="96757" rIns="193514" bIns="96757">
            <a:spAutoFit/>
          </a:bodyPr>
          <a:lstStyle/>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Elisabeth-</a:t>
            </a:r>
            <a:r>
              <a:rPr kumimoji="0" lang="de-DE" sz="1400" b="0"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Selbert</a:t>
            </a:r>
            <a:r>
              <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-Schule </a:t>
            </a:r>
            <a:r>
              <a:rPr kumimoji="0" lang="de-DE" sz="1400" b="0"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Zierenberg</a:t>
            </a:r>
            <a:endParaRPr kumimoji="0" lang="de-DE" sz="1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graphicFrame>
        <p:nvGraphicFramePr>
          <p:cNvPr id="16" name="Tabelle 2">
            <a:extLst>
              <a:ext uri="{FF2B5EF4-FFF2-40B4-BE49-F238E27FC236}">
                <a16:creationId xmlns:a16="http://schemas.microsoft.com/office/drawing/2014/main" id="{F35D877F-58E1-AB41-AB00-200248BD3177}"/>
              </a:ext>
            </a:extLst>
          </p:cNvPr>
          <p:cNvGraphicFramePr>
            <a:graphicFrameLocks noGrp="1"/>
          </p:cNvGraphicFramePr>
          <p:nvPr>
            <p:extLst>
              <p:ext uri="{D42A27DB-BD31-4B8C-83A1-F6EECF244321}">
                <p14:modId xmlns:p14="http://schemas.microsoft.com/office/powerpoint/2010/main" val="1913072818"/>
              </p:ext>
            </p:extLst>
          </p:nvPr>
        </p:nvGraphicFramePr>
        <p:xfrm>
          <a:off x="585895" y="2691929"/>
          <a:ext cx="2740494" cy="2707640"/>
        </p:xfrm>
        <a:graphic>
          <a:graphicData uri="http://schemas.openxmlformats.org/drawingml/2006/table">
            <a:tbl>
              <a:tblPr>
                <a:tableStyleId>{5C22544A-7EE6-4342-B048-85BDC9FD1C3A}</a:tableStyleId>
              </a:tblPr>
              <a:tblGrid>
                <a:gridCol w="993238">
                  <a:extLst>
                    <a:ext uri="{9D8B030D-6E8A-4147-A177-3AD203B41FA5}">
                      <a16:colId xmlns:a16="http://schemas.microsoft.com/office/drawing/2014/main" val="3344545752"/>
                    </a:ext>
                  </a:extLst>
                </a:gridCol>
                <a:gridCol w="834277">
                  <a:extLst>
                    <a:ext uri="{9D8B030D-6E8A-4147-A177-3AD203B41FA5}">
                      <a16:colId xmlns:a16="http://schemas.microsoft.com/office/drawing/2014/main" val="959622074"/>
                    </a:ext>
                  </a:extLst>
                </a:gridCol>
                <a:gridCol w="912979">
                  <a:extLst>
                    <a:ext uri="{9D8B030D-6E8A-4147-A177-3AD203B41FA5}">
                      <a16:colId xmlns:a16="http://schemas.microsoft.com/office/drawing/2014/main" val="2019507645"/>
                    </a:ext>
                  </a:extLst>
                </a:gridCol>
              </a:tblGrid>
              <a:tr h="0">
                <a:tc>
                  <a:txBody>
                    <a:bodyPr/>
                    <a:lstStyle/>
                    <a:p>
                      <a:pPr algn="ctr"/>
                      <a:endParaRPr lang="de-DE" dirty="0">
                        <a:solidFill>
                          <a:schemeClr val="dk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100" dirty="0">
                          <a:solidFill>
                            <a:schemeClr val="dk1"/>
                          </a:solidFill>
                          <a:latin typeface="Arial" panose="020B0604020202020204" pitchFamily="34" charset="0"/>
                          <a:cs typeface="Arial" panose="020B0604020202020204" pitchFamily="34" charset="0"/>
                        </a:rPr>
                        <a:t>Mittlerer Abschluss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100" dirty="0">
                          <a:solidFill>
                            <a:schemeClr val="dk1"/>
                          </a:solidFill>
                          <a:latin typeface="Arial" panose="020B0604020202020204" pitchFamily="34" charset="0"/>
                          <a:cs typeface="Arial" panose="020B0604020202020204" pitchFamily="34" charset="0"/>
                        </a:rPr>
                        <a:t>Versetzung in 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2554868"/>
                  </a:ext>
                </a:extLst>
              </a:tr>
              <a:tr h="351149">
                <a:tc>
                  <a:txBody>
                    <a:bodyPr/>
                    <a:lstStyle/>
                    <a:p>
                      <a:pPr algn="ctr"/>
                      <a:r>
                        <a:rPr lang="de-DE" sz="1100" dirty="0">
                          <a:solidFill>
                            <a:schemeClr val="dk1"/>
                          </a:solidFill>
                          <a:latin typeface="Arial" panose="020B0604020202020204" pitchFamily="34" charset="0"/>
                          <a:cs typeface="Arial" panose="020B0604020202020204" pitchFamily="34" charset="0"/>
                        </a:rPr>
                        <a:t>Hauptschul-abschluss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0283772"/>
                  </a:ext>
                </a:extLst>
              </a:tr>
              <a:tr h="370840">
                <a:tc>
                  <a:txBody>
                    <a:bodyPr/>
                    <a:lstStyle/>
                    <a:p>
                      <a:pPr algn="ctr"/>
                      <a:r>
                        <a:rPr lang="de-DE" sz="1400" dirty="0">
                          <a:solidFill>
                            <a:schemeClr val="dk1"/>
                          </a:solidFill>
                          <a:latin typeface="Arial" panose="020B0604020202020204" pitchFamily="34" charset="0"/>
                          <a:cs typeface="Arial" panose="020B0604020202020204" pitchFamily="34" charset="0"/>
                        </a:rPr>
                        <a:t>H9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7298721"/>
                  </a:ext>
                </a:extLst>
              </a:tr>
              <a:tr h="370840">
                <a:tc>
                  <a:txBody>
                    <a:bodyPr/>
                    <a:lstStyle/>
                    <a:p>
                      <a:pPr algn="ctr"/>
                      <a:r>
                        <a:rPr lang="de-DE" sz="1400" dirty="0">
                          <a:solidFill>
                            <a:schemeClr val="dk1"/>
                          </a:solidFill>
                          <a:latin typeface="Arial" panose="020B0604020202020204" pitchFamily="34" charset="0"/>
                          <a:cs typeface="Arial" panose="020B0604020202020204" pitchFamily="34" charset="0"/>
                        </a:rPr>
                        <a:t>H8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3428006"/>
                  </a:ext>
                </a:extLst>
              </a:tr>
              <a:tr h="370840">
                <a:tc>
                  <a:txBody>
                    <a:bodyPr/>
                    <a:lstStyle/>
                    <a:p>
                      <a:pPr algn="ctr"/>
                      <a:r>
                        <a:rPr lang="de-DE" sz="1400" dirty="0">
                          <a:solidFill>
                            <a:schemeClr val="dk1"/>
                          </a:solidFill>
                          <a:latin typeface="Arial" panose="020B0604020202020204" pitchFamily="34" charset="0"/>
                          <a:cs typeface="Arial" panose="020B0604020202020204" pitchFamily="34" charset="0"/>
                        </a:rPr>
                        <a:t>H7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1910474"/>
                  </a:ext>
                </a:extLst>
              </a:tr>
              <a:tr h="370840">
                <a:tc gridSpan="2">
                  <a:txBody>
                    <a:bodyPr/>
                    <a:lstStyle/>
                    <a:p>
                      <a:pPr algn="ctr"/>
                      <a:r>
                        <a:rPr lang="de-DE" sz="1400" dirty="0">
                          <a:solidFill>
                            <a:schemeClr val="dk1"/>
                          </a:solidFill>
                          <a:latin typeface="Arial" panose="020B0604020202020204" pitchFamily="34" charset="0"/>
                          <a:cs typeface="Arial" panose="020B0604020202020204" pitchFamily="34" charset="0"/>
                        </a:rPr>
                        <a:t>F6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564665"/>
                  </a:ext>
                </a:extLst>
              </a:tr>
              <a:tr h="370840">
                <a:tc gridSpan="2">
                  <a:txBody>
                    <a:bodyPr/>
                    <a:lstStyle/>
                    <a:p>
                      <a:pPr algn="ctr"/>
                      <a:r>
                        <a:rPr lang="de-DE" sz="1400" dirty="0">
                          <a:solidFill>
                            <a:schemeClr val="dk1"/>
                          </a:solidFill>
                          <a:latin typeface="Arial" panose="020B0604020202020204" pitchFamily="34" charset="0"/>
                          <a:cs typeface="Arial" panose="020B0604020202020204" pitchFamily="34" charset="0"/>
                        </a:rPr>
                        <a:t>F5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795691"/>
                  </a:ext>
                </a:extLst>
              </a:tr>
            </a:tbl>
          </a:graphicData>
        </a:graphic>
      </p:graphicFrame>
      <p:graphicFrame>
        <p:nvGraphicFramePr>
          <p:cNvPr id="24" name="Tabelle 2">
            <a:extLst>
              <a:ext uri="{FF2B5EF4-FFF2-40B4-BE49-F238E27FC236}">
                <a16:creationId xmlns:a16="http://schemas.microsoft.com/office/drawing/2014/main" id="{DEF615AF-94FE-C542-8AA2-9B3B16CB26F9}"/>
              </a:ext>
            </a:extLst>
          </p:cNvPr>
          <p:cNvGraphicFramePr>
            <a:graphicFrameLocks noGrp="1"/>
          </p:cNvGraphicFramePr>
          <p:nvPr>
            <p:extLst>
              <p:ext uri="{D42A27DB-BD31-4B8C-83A1-F6EECF244321}">
                <p14:modId xmlns:p14="http://schemas.microsoft.com/office/powerpoint/2010/main" val="859258873"/>
              </p:ext>
            </p:extLst>
          </p:nvPr>
        </p:nvGraphicFramePr>
        <p:xfrm>
          <a:off x="5834006" y="2674219"/>
          <a:ext cx="2740494" cy="2707640"/>
        </p:xfrm>
        <a:graphic>
          <a:graphicData uri="http://schemas.openxmlformats.org/drawingml/2006/table">
            <a:tbl>
              <a:tblPr>
                <a:tableStyleId>{5C22544A-7EE6-4342-B048-85BDC9FD1C3A}</a:tableStyleId>
              </a:tblPr>
              <a:tblGrid>
                <a:gridCol w="993238">
                  <a:extLst>
                    <a:ext uri="{9D8B030D-6E8A-4147-A177-3AD203B41FA5}">
                      <a16:colId xmlns:a16="http://schemas.microsoft.com/office/drawing/2014/main" val="3344545752"/>
                    </a:ext>
                  </a:extLst>
                </a:gridCol>
                <a:gridCol w="834277">
                  <a:extLst>
                    <a:ext uri="{9D8B030D-6E8A-4147-A177-3AD203B41FA5}">
                      <a16:colId xmlns:a16="http://schemas.microsoft.com/office/drawing/2014/main" val="959622074"/>
                    </a:ext>
                  </a:extLst>
                </a:gridCol>
                <a:gridCol w="912979">
                  <a:extLst>
                    <a:ext uri="{9D8B030D-6E8A-4147-A177-3AD203B41FA5}">
                      <a16:colId xmlns:a16="http://schemas.microsoft.com/office/drawing/2014/main" val="2019507645"/>
                    </a:ext>
                  </a:extLst>
                </a:gridCol>
              </a:tblGrid>
              <a:tr h="0">
                <a:tc>
                  <a:txBody>
                    <a:bodyPr/>
                    <a:lstStyle/>
                    <a:p>
                      <a:pPr algn="ctr"/>
                      <a:endParaRPr lang="de-DE" dirty="0">
                        <a:solidFill>
                          <a:schemeClr val="dk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100" dirty="0">
                          <a:solidFill>
                            <a:schemeClr val="dk1"/>
                          </a:solidFill>
                          <a:latin typeface="Arial" panose="020B0604020202020204" pitchFamily="34" charset="0"/>
                          <a:cs typeface="Arial" panose="020B0604020202020204" pitchFamily="34" charset="0"/>
                        </a:rPr>
                        <a:t>Mittlerer Abschluss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100" dirty="0">
                          <a:solidFill>
                            <a:schemeClr val="dk1"/>
                          </a:solidFill>
                          <a:latin typeface="Arial" panose="020B0604020202020204" pitchFamily="34" charset="0"/>
                          <a:cs typeface="Arial" panose="020B0604020202020204" pitchFamily="34" charset="0"/>
                        </a:rPr>
                        <a:t>Versetzung in 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2554868"/>
                  </a:ext>
                </a:extLst>
              </a:tr>
              <a:tr h="351149">
                <a:tc>
                  <a:txBody>
                    <a:bodyPr/>
                    <a:lstStyle/>
                    <a:p>
                      <a:pPr algn="ctr"/>
                      <a:r>
                        <a:rPr lang="de-DE" sz="1100" dirty="0">
                          <a:solidFill>
                            <a:schemeClr val="dk1"/>
                          </a:solidFill>
                          <a:latin typeface="Arial" panose="020B0604020202020204" pitchFamily="34" charset="0"/>
                          <a:cs typeface="Arial" panose="020B0604020202020204" pitchFamily="34" charset="0"/>
                        </a:rPr>
                        <a:t>Hauptschul-abschluss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0283772"/>
                  </a:ext>
                </a:extLst>
              </a:tr>
              <a:tr h="370840">
                <a:tc>
                  <a:txBody>
                    <a:bodyPr/>
                    <a:lstStyle/>
                    <a:p>
                      <a:pPr algn="ctr"/>
                      <a:r>
                        <a:rPr lang="de-DE" sz="1400" dirty="0">
                          <a:solidFill>
                            <a:schemeClr val="dk1"/>
                          </a:solidFill>
                          <a:latin typeface="Arial" panose="020B0604020202020204" pitchFamily="34" charset="0"/>
                          <a:cs typeface="Arial" panose="020B0604020202020204" pitchFamily="34" charset="0"/>
                        </a:rPr>
                        <a:t>H9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7298721"/>
                  </a:ext>
                </a:extLst>
              </a:tr>
              <a:tr h="370840">
                <a:tc>
                  <a:txBody>
                    <a:bodyPr/>
                    <a:lstStyle/>
                    <a:p>
                      <a:pPr algn="ctr"/>
                      <a:r>
                        <a:rPr lang="de-DE" sz="1400" dirty="0">
                          <a:solidFill>
                            <a:schemeClr val="dk1"/>
                          </a:solidFill>
                          <a:latin typeface="Arial" panose="020B0604020202020204" pitchFamily="34" charset="0"/>
                          <a:cs typeface="Arial" panose="020B0604020202020204" pitchFamily="34" charset="0"/>
                        </a:rPr>
                        <a:t>H8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3428006"/>
                  </a:ext>
                </a:extLst>
              </a:tr>
              <a:tr h="370840">
                <a:tc>
                  <a:txBody>
                    <a:bodyPr/>
                    <a:lstStyle/>
                    <a:p>
                      <a:pPr algn="ctr"/>
                      <a:r>
                        <a:rPr lang="de-DE" sz="1400" dirty="0">
                          <a:solidFill>
                            <a:schemeClr val="dk1"/>
                          </a:solidFill>
                          <a:latin typeface="Arial" panose="020B0604020202020204" pitchFamily="34" charset="0"/>
                          <a:cs typeface="Arial" panose="020B0604020202020204" pitchFamily="34" charset="0"/>
                        </a:rPr>
                        <a:t>H7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R7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400" dirty="0">
                          <a:solidFill>
                            <a:schemeClr val="dk1"/>
                          </a:solidFill>
                          <a:latin typeface="Arial" panose="020B0604020202020204" pitchFamily="34" charset="0"/>
                          <a:cs typeface="Arial" panose="020B0604020202020204" pitchFamily="34" charset="0"/>
                        </a:rPr>
                        <a:t>G7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1910474"/>
                  </a:ext>
                </a:extLst>
              </a:tr>
              <a:tr h="370840">
                <a:tc gridSpan="3">
                  <a:txBody>
                    <a:bodyPr/>
                    <a:lstStyle/>
                    <a:p>
                      <a:pPr algn="ctr"/>
                      <a:r>
                        <a:rPr lang="de-DE" sz="1400" dirty="0">
                          <a:solidFill>
                            <a:schemeClr val="dk1"/>
                          </a:solidFill>
                          <a:latin typeface="Arial" panose="020B0604020202020204" pitchFamily="34" charset="0"/>
                          <a:cs typeface="Arial" panose="020B0604020202020204" pitchFamily="34" charset="0"/>
                        </a:rPr>
                        <a:t>F6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564665"/>
                  </a:ext>
                </a:extLst>
              </a:tr>
              <a:tr h="370840">
                <a:tc gridSpan="3">
                  <a:txBody>
                    <a:bodyPr/>
                    <a:lstStyle/>
                    <a:p>
                      <a:pPr algn="ctr"/>
                      <a:r>
                        <a:rPr lang="de-DE" sz="1400" dirty="0">
                          <a:solidFill>
                            <a:schemeClr val="dk1"/>
                          </a:solidFill>
                          <a:latin typeface="Arial" panose="020B0604020202020204" pitchFamily="34" charset="0"/>
                          <a:cs typeface="Arial" panose="020B0604020202020204" pitchFamily="34" charset="0"/>
                        </a:rPr>
                        <a:t>F5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DE" sz="1400" dirty="0">
                        <a:solidFill>
                          <a:schemeClr val="dk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795691"/>
                  </a:ext>
                </a:extLst>
              </a:tr>
            </a:tbl>
          </a:graphicData>
        </a:graphic>
      </p:graphicFrame>
      <p:sp>
        <p:nvSpPr>
          <p:cNvPr id="25" name="Textfeld 24">
            <a:extLst>
              <a:ext uri="{FF2B5EF4-FFF2-40B4-BE49-F238E27FC236}">
                <a16:creationId xmlns:a16="http://schemas.microsoft.com/office/drawing/2014/main" id="{F329B93B-01FE-4B41-BCF0-0454B69AD175}"/>
              </a:ext>
            </a:extLst>
          </p:cNvPr>
          <p:cNvSpPr txBox="1"/>
          <p:nvPr/>
        </p:nvSpPr>
        <p:spPr>
          <a:xfrm>
            <a:off x="943607" y="1791805"/>
            <a:ext cx="2304256" cy="738664"/>
          </a:xfrm>
          <a:prstGeom prst="rect">
            <a:avLst/>
          </a:prstGeom>
          <a:noFill/>
        </p:spPr>
        <p:txBody>
          <a:bodyPr wrap="square" rtlCol="0">
            <a:spAutoFit/>
          </a:bodyPr>
          <a:lstStyle/>
          <a:p>
            <a:pPr algn="ctr"/>
            <a:r>
              <a:rPr lang="de-DE" sz="1400" dirty="0">
                <a:latin typeface="Arial" panose="020B0604020202020204" pitchFamily="34" charset="0"/>
                <a:cs typeface="Arial" panose="020B0604020202020204" pitchFamily="34" charset="0"/>
              </a:rPr>
              <a:t>mit Förderstufe und gymnasialen Eingangsklassen</a:t>
            </a:r>
          </a:p>
        </p:txBody>
      </p:sp>
      <p:sp>
        <p:nvSpPr>
          <p:cNvPr id="26" name="Textfeld 25">
            <a:extLst>
              <a:ext uri="{FF2B5EF4-FFF2-40B4-BE49-F238E27FC236}">
                <a16:creationId xmlns:a16="http://schemas.microsoft.com/office/drawing/2014/main" id="{36CB02BE-FB9B-0347-B803-60EF1ADAE0CB}"/>
              </a:ext>
            </a:extLst>
          </p:cNvPr>
          <p:cNvSpPr txBox="1"/>
          <p:nvPr/>
        </p:nvSpPr>
        <p:spPr>
          <a:xfrm>
            <a:off x="6274317" y="2007249"/>
            <a:ext cx="1859871" cy="307777"/>
          </a:xfrm>
          <a:prstGeom prst="rect">
            <a:avLst/>
          </a:prstGeom>
          <a:noFill/>
        </p:spPr>
        <p:txBody>
          <a:bodyPr wrap="square" rtlCol="0">
            <a:spAutoFit/>
          </a:bodyPr>
          <a:lstStyle/>
          <a:p>
            <a:pPr algn="ctr"/>
            <a:r>
              <a:rPr lang="de-DE" sz="1400" dirty="0">
                <a:latin typeface="Arial" panose="020B0604020202020204" pitchFamily="34" charset="0"/>
                <a:cs typeface="Arial" panose="020B0604020202020204" pitchFamily="34" charset="0"/>
              </a:rPr>
              <a:t>mit Förderstufe</a:t>
            </a:r>
          </a:p>
        </p:txBody>
      </p:sp>
      <p:cxnSp>
        <p:nvCxnSpPr>
          <p:cNvPr id="8" name="Gerade Verbindung mit Pfeil 7"/>
          <p:cNvCxnSpPr/>
          <p:nvPr/>
        </p:nvCxnSpPr>
        <p:spPr>
          <a:xfrm>
            <a:off x="2915816" y="2315026"/>
            <a:ext cx="792088" cy="359193"/>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29752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3394720"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8</a:t>
            </a:fld>
            <a:endParaRPr lang="de-DE" dirty="0"/>
          </a:p>
        </p:txBody>
      </p:sp>
      <p:sp>
        <p:nvSpPr>
          <p:cNvPr id="6" name="Titel 1"/>
          <p:cNvSpPr txBox="1">
            <a:spLocks/>
          </p:cNvSpPr>
          <p:nvPr/>
        </p:nvSpPr>
        <p:spPr>
          <a:xfrm>
            <a:off x="881844" y="970203"/>
            <a:ext cx="7380312" cy="6014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de-DE" sz="3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Gymnasium</a:t>
            </a:r>
          </a:p>
        </p:txBody>
      </p:sp>
      <p:graphicFrame>
        <p:nvGraphicFramePr>
          <p:cNvPr id="7" name="Inhaltsplatzhalter 3"/>
          <p:cNvGraphicFramePr>
            <a:graphicFrameLocks/>
          </p:cNvGraphicFramePr>
          <p:nvPr>
            <p:extLst>
              <p:ext uri="{D42A27DB-BD31-4B8C-83A1-F6EECF244321}">
                <p14:modId xmlns:p14="http://schemas.microsoft.com/office/powerpoint/2010/main" val="3102017144"/>
              </p:ext>
            </p:extLst>
          </p:nvPr>
        </p:nvGraphicFramePr>
        <p:xfrm>
          <a:off x="915088" y="1881423"/>
          <a:ext cx="3161676" cy="4193020"/>
        </p:xfrm>
        <a:graphic>
          <a:graphicData uri="http://schemas.openxmlformats.org/drawingml/2006/table">
            <a:tbl>
              <a:tblPr/>
              <a:tblGrid>
                <a:gridCol w="1580838">
                  <a:extLst>
                    <a:ext uri="{9D8B030D-6E8A-4147-A177-3AD203B41FA5}">
                      <a16:colId xmlns:a16="http://schemas.microsoft.com/office/drawing/2014/main" val="20000"/>
                    </a:ext>
                  </a:extLst>
                </a:gridCol>
                <a:gridCol w="1580838">
                  <a:extLst>
                    <a:ext uri="{9D8B030D-6E8A-4147-A177-3AD203B41FA5}">
                      <a16:colId xmlns:a16="http://schemas.microsoft.com/office/drawing/2014/main" val="20001"/>
                    </a:ext>
                  </a:extLst>
                </a:gridCol>
              </a:tblGrid>
              <a:tr h="416962">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Abitur</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extLst>
                  <a:ext uri="{0D108BD9-81ED-4DB2-BD59-A6C34878D82A}">
                    <a16:rowId xmlns:a16="http://schemas.microsoft.com/office/drawing/2014/main" val="10000"/>
                  </a:ext>
                </a:extLst>
              </a:tr>
              <a:tr h="416962">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Q 3/4</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extLst>
                  <a:ext uri="{0D108BD9-81ED-4DB2-BD59-A6C34878D82A}">
                    <a16:rowId xmlns:a16="http://schemas.microsoft.com/office/drawing/2014/main" val="10001"/>
                  </a:ext>
                </a:extLst>
              </a:tr>
              <a:tr h="416962">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Q 1/2</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extLst>
                  <a:ext uri="{0D108BD9-81ED-4DB2-BD59-A6C34878D82A}">
                    <a16:rowId xmlns:a16="http://schemas.microsoft.com/office/drawing/2014/main" val="10002"/>
                  </a:ext>
                </a:extLst>
              </a:tr>
              <a:tr h="416962">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E 1/2</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extLst>
                  <a:ext uri="{0D108BD9-81ED-4DB2-BD59-A6C34878D82A}">
                    <a16:rowId xmlns:a16="http://schemas.microsoft.com/office/drawing/2014/main" val="10003"/>
                  </a:ext>
                </a:extLst>
              </a:tr>
              <a:tr h="41696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10</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9</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696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9</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de-DE"/>
                    </a:p>
                  </a:txBody>
                  <a:tcPr/>
                </a:tc>
                <a:extLst>
                  <a:ext uri="{0D108BD9-81ED-4DB2-BD59-A6C34878D82A}">
                    <a16:rowId xmlns:a16="http://schemas.microsoft.com/office/drawing/2014/main" val="10005"/>
                  </a:ext>
                </a:extLst>
              </a:tr>
              <a:tr h="41696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8</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8</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696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7</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7</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40362">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6</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de-DE" sz="1100" b="0" i="0" u="none" strike="noStrike" dirty="0">
                        <a:solidFill>
                          <a:srgbClr val="000000"/>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16962">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5</a:t>
                      </a:r>
                    </a:p>
                  </a:txBody>
                  <a:tcPr marL="15298" marR="15298" marT="17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de-DE" sz="1100" b="0" i="0" u="none" strike="noStrike" dirty="0">
                        <a:solidFill>
                          <a:srgbClr val="000000"/>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8" name="Rechteck 7"/>
          <p:cNvSpPr/>
          <p:nvPr/>
        </p:nvSpPr>
        <p:spPr>
          <a:xfrm flipH="1">
            <a:off x="1808170" y="1836134"/>
            <a:ext cx="1375512" cy="3704049"/>
          </a:xfrm>
          <a:prstGeom prst="rect">
            <a:avLst/>
          </a:prstGeom>
          <a:noFill/>
        </p:spPr>
        <p:txBody>
          <a:bodyPr wrap="square" lIns="193504" tIns="96753" rIns="193504" bIns="96753">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1400" b="0" i="0" u="none" strike="noStrike" kern="0" cap="none" spc="0" normalizeH="0" baseline="0" noProof="0" dirty="0">
                <a:ln w="18415" cmpd="sng">
                  <a:solidFill>
                    <a:srgbClr val="FFFFFF"/>
                  </a:solidFill>
                  <a:prstDash val="solid"/>
                </a:ln>
                <a:solidFill>
                  <a:srgbClr val="FF0000"/>
                </a:solidFill>
                <a:effectLst>
                  <a:outerShdw blurRad="63500" dir="3600000" algn="tl" rotWithShape="0">
                    <a:srgbClr val="000000">
                      <a:alpha val="70000"/>
                    </a:srgbClr>
                  </a:outerShdw>
                </a:effectLst>
                <a:uLnTx/>
                <a:uFillTx/>
              </a:rPr>
              <a:t> Y</a:t>
            </a:r>
          </a:p>
        </p:txBody>
      </p:sp>
      <p:sp>
        <p:nvSpPr>
          <p:cNvPr id="9" name="Textfeld 8"/>
          <p:cNvSpPr txBox="1"/>
          <p:nvPr/>
        </p:nvSpPr>
        <p:spPr>
          <a:xfrm>
            <a:off x="4572000" y="5067788"/>
            <a:ext cx="4304121" cy="472395"/>
          </a:xfrm>
          <a:prstGeom prst="rect">
            <a:avLst/>
          </a:prstGeom>
          <a:noFill/>
        </p:spPr>
        <p:txBody>
          <a:bodyPr wrap="square" lIns="193504" tIns="96753" rIns="193504" bIns="96753">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de-DE"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Georg-Christoph-Lichtenberg-Schule</a:t>
            </a:r>
          </a:p>
        </p:txBody>
      </p:sp>
      <p:sp>
        <p:nvSpPr>
          <p:cNvPr id="12" name="Rechteck 11"/>
          <p:cNvSpPr/>
          <p:nvPr/>
        </p:nvSpPr>
        <p:spPr>
          <a:xfrm>
            <a:off x="4400596" y="1881423"/>
            <a:ext cx="4203852" cy="2382191"/>
          </a:xfrm>
          <a:prstGeom prst="rect">
            <a:avLst/>
          </a:prstGeom>
        </p:spPr>
        <p:txBody>
          <a:bodyPr wrap="square">
            <a:spAutoFit/>
          </a:bodyPr>
          <a:lstStyle/>
          <a:p>
            <a:pPr marL="342900" lvl="0" indent="-342900">
              <a:spcBef>
                <a:spcPct val="20000"/>
              </a:spcBef>
              <a:buFont typeface="Arial" panose="020B0604020202020204" pitchFamily="34" charset="0"/>
              <a:buChar char="•"/>
              <a:defRPr/>
            </a:pPr>
            <a:r>
              <a:rPr lang="de-DE" sz="2400" dirty="0">
                <a:solidFill>
                  <a:sysClr val="windowText" lastClr="000000"/>
                </a:solidFill>
                <a:latin typeface="Arial" panose="020B0604020202020204" pitchFamily="34" charset="0"/>
                <a:cs typeface="Arial" panose="020B0604020202020204" pitchFamily="34" charset="0"/>
              </a:rPr>
              <a:t>Klassen 5 und 6 nach Stundentafel G8</a:t>
            </a:r>
          </a:p>
          <a:p>
            <a:pPr marL="342900" lvl="0" indent="-342900">
              <a:spcBef>
                <a:spcPct val="20000"/>
              </a:spcBef>
              <a:buFont typeface="Arial" panose="020B0604020202020204" pitchFamily="34" charset="0"/>
              <a:buChar char="•"/>
              <a:defRPr/>
            </a:pPr>
            <a:r>
              <a:rPr lang="de-DE" sz="2400" dirty="0">
                <a:solidFill>
                  <a:sysClr val="windowText" lastClr="000000"/>
                </a:solidFill>
                <a:latin typeface="Arial" panose="020B0604020202020204" pitchFamily="34" charset="0"/>
                <a:cs typeface="Arial" panose="020B0604020202020204" pitchFamily="34" charset="0"/>
              </a:rPr>
              <a:t>danach Entscheidung über  Fortsetzung des Bildungsgangs im G8- oder G9-Zweig = Y-Modell</a:t>
            </a:r>
          </a:p>
        </p:txBody>
      </p:sp>
    </p:spTree>
    <p:extLst>
      <p:ext uri="{BB962C8B-B14F-4D97-AF65-F5344CB8AC3E}">
        <p14:creationId xmlns:p14="http://schemas.microsoft.com/office/powerpoint/2010/main" val="222004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3466728" cy="365125"/>
          </a:xfrm>
        </p:spPr>
        <p:txBody>
          <a:bodyPr/>
          <a:lstStyle/>
          <a:p>
            <a:fld id="{8862DDE0-4B7E-4D00-BCC9-98DB0E6E6BD1}" type="datetime2">
              <a:rPr lang="de-DE" smtClean="0"/>
              <a:pPr/>
              <a:t>Donnerstag, 11. November 2021</a:t>
            </a:fld>
            <a:endParaRPr lang="de-DE" dirty="0"/>
          </a:p>
        </p:txBody>
      </p:sp>
      <p:sp>
        <p:nvSpPr>
          <p:cNvPr id="5" name="Foliennummernplatzhalter 4"/>
          <p:cNvSpPr>
            <a:spLocks noGrp="1"/>
          </p:cNvSpPr>
          <p:nvPr>
            <p:ph type="sldNum" sz="quarter" idx="12"/>
          </p:nvPr>
        </p:nvSpPr>
        <p:spPr/>
        <p:txBody>
          <a:bodyPr/>
          <a:lstStyle/>
          <a:p>
            <a:fld id="{A0A785CB-7ADD-4087-9A98-CC1303D6EC87}" type="slidenum">
              <a:rPr lang="de-DE" smtClean="0"/>
              <a:pPr/>
              <a:t>9</a:t>
            </a:fld>
            <a:endParaRPr lang="de-DE" dirty="0"/>
          </a:p>
        </p:txBody>
      </p:sp>
      <p:sp>
        <p:nvSpPr>
          <p:cNvPr id="6" name="Rectangle 2"/>
          <p:cNvSpPr txBox="1">
            <a:spLocks noChangeArrowheads="1"/>
          </p:cNvSpPr>
          <p:nvPr/>
        </p:nvSpPr>
        <p:spPr>
          <a:xfrm>
            <a:off x="731294" y="956796"/>
            <a:ext cx="7681412" cy="75770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de-DE" sz="3000" i="0" u="none" strike="noStrike" kern="1200" cap="none" spc="0" normalizeH="0" baseline="0" noProof="0" dirty="0">
                <a:ln>
                  <a:noFill/>
                </a:ln>
                <a:solidFill>
                  <a:schemeClr val="accent4"/>
                </a:solidFill>
                <a:effectLst/>
                <a:uLnTx/>
                <a:uFillTx/>
                <a:latin typeface="Arial" panose="020B0604020202020204" pitchFamily="34" charset="0"/>
                <a:cs typeface="Arial" panose="020B0604020202020204" pitchFamily="34" charset="0"/>
              </a:rPr>
              <a:t>Exkurs: Gymnasien der Stadt Kassel</a:t>
            </a:r>
          </a:p>
        </p:txBody>
      </p:sp>
      <p:graphicFrame>
        <p:nvGraphicFramePr>
          <p:cNvPr id="7" name="Inhaltsplatzhalter 3"/>
          <p:cNvGraphicFramePr>
            <a:graphicFrameLocks/>
          </p:cNvGraphicFramePr>
          <p:nvPr>
            <p:extLst>
              <p:ext uri="{D42A27DB-BD31-4B8C-83A1-F6EECF244321}">
                <p14:modId xmlns:p14="http://schemas.microsoft.com/office/powerpoint/2010/main" val="1388991974"/>
              </p:ext>
            </p:extLst>
          </p:nvPr>
        </p:nvGraphicFramePr>
        <p:xfrm>
          <a:off x="1122643" y="2016517"/>
          <a:ext cx="1508830" cy="4037820"/>
        </p:xfrm>
        <a:graphic>
          <a:graphicData uri="http://schemas.openxmlformats.org/drawingml/2006/table">
            <a:tbl>
              <a:tblPr/>
              <a:tblGrid>
                <a:gridCol w="1508830">
                  <a:extLst>
                    <a:ext uri="{9D8B030D-6E8A-4147-A177-3AD203B41FA5}">
                      <a16:colId xmlns:a16="http://schemas.microsoft.com/office/drawing/2014/main" val="20000"/>
                    </a:ext>
                  </a:extLst>
                </a:gridCol>
              </a:tblGrid>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Abitur</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Q 3/4</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Q 1/2</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E 1/2</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10</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9</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8</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7</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6</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03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de-DE" sz="1800" b="0" i="0" u="none" strike="noStrike" dirty="0">
                          <a:solidFill>
                            <a:srgbClr val="000000"/>
                          </a:solidFill>
                          <a:effectLst/>
                          <a:latin typeface="Arial" panose="020B0604020202020204" pitchFamily="34" charset="0"/>
                          <a:cs typeface="Arial" panose="020B0604020202020204" pitchFamily="34" charset="0"/>
                        </a:rPr>
                        <a:t>5</a:t>
                      </a:r>
                    </a:p>
                  </a:txBody>
                  <a:tcPr marL="15298" marR="15298" marT="17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8" name="Textfeld 7"/>
          <p:cNvSpPr txBox="1"/>
          <p:nvPr/>
        </p:nvSpPr>
        <p:spPr>
          <a:xfrm>
            <a:off x="3275856" y="4438080"/>
            <a:ext cx="3466728" cy="1888167"/>
          </a:xfrm>
          <a:prstGeom prst="rect">
            <a:avLst/>
          </a:prstGeom>
          <a:noFill/>
        </p:spPr>
        <p:txBody>
          <a:bodyPr wrap="square" lIns="193504" tIns="96753" rIns="193504" bIns="96753">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de-DE" sz="19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R="0" lvl="0" defTabSz="914400" eaLnBrk="1" fontAlgn="base" latinLnBrk="0" hangingPunct="1">
              <a:lnSpc>
                <a:spcPct val="100000"/>
              </a:lnSpc>
              <a:spcBef>
                <a:spcPct val="0"/>
              </a:spcBef>
              <a:spcAft>
                <a:spcPct val="0"/>
              </a:spcAft>
              <a:buClrTx/>
              <a:buSzTx/>
              <a:tabLst/>
              <a:defRPr/>
            </a:pPr>
            <a:r>
              <a:rPr kumimoji="0" lang="de-DE"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Albert-Schweitzer-Schule</a:t>
            </a:r>
          </a:p>
          <a:p>
            <a:pPr marR="0" lvl="0" defTabSz="914400" eaLnBrk="1" fontAlgn="base" latinLnBrk="0" hangingPunct="1">
              <a:lnSpc>
                <a:spcPct val="100000"/>
              </a:lnSpc>
              <a:spcBef>
                <a:spcPct val="0"/>
              </a:spcBef>
              <a:spcAft>
                <a:spcPct val="0"/>
              </a:spcAft>
              <a:buClrTx/>
              <a:buSzTx/>
              <a:tabLst/>
              <a:defRPr/>
            </a:pPr>
            <a:r>
              <a:rPr kumimoji="0" lang="de-DE"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Friedrichsgymnasium</a:t>
            </a:r>
          </a:p>
          <a:p>
            <a:pPr marR="0" lvl="0" defTabSz="914400" eaLnBrk="1" fontAlgn="base" latinLnBrk="0" hangingPunct="1">
              <a:lnSpc>
                <a:spcPct val="100000"/>
              </a:lnSpc>
              <a:spcBef>
                <a:spcPct val="0"/>
              </a:spcBef>
              <a:spcAft>
                <a:spcPct val="0"/>
              </a:spcAft>
              <a:buClrTx/>
              <a:buSzTx/>
              <a:tabLst/>
              <a:defRPr/>
            </a:pPr>
            <a:r>
              <a:rPr kumimoji="0" lang="de-DE"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Goethe-Gymnasium</a:t>
            </a:r>
          </a:p>
          <a:p>
            <a:pPr marR="0" lvl="0" defTabSz="914400" eaLnBrk="1" fontAlgn="base" latinLnBrk="0" hangingPunct="1">
              <a:lnSpc>
                <a:spcPct val="100000"/>
              </a:lnSpc>
              <a:spcBef>
                <a:spcPct val="0"/>
              </a:spcBef>
              <a:spcAft>
                <a:spcPct val="0"/>
              </a:spcAft>
              <a:buClrTx/>
              <a:buSzTx/>
              <a:tabLst/>
              <a:defRPr/>
            </a:pPr>
            <a:r>
              <a:rPr kumimoji="0" lang="de-DE"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Wilhelmsgymnasium</a:t>
            </a:r>
          </a:p>
          <a:p>
            <a:pPr marL="0" marR="0" lvl="0" indent="0" defTabSz="914400" eaLnBrk="1" fontAlgn="base" latinLnBrk="0" hangingPunct="1">
              <a:lnSpc>
                <a:spcPct val="100000"/>
              </a:lnSpc>
              <a:spcBef>
                <a:spcPct val="0"/>
              </a:spcBef>
              <a:spcAft>
                <a:spcPct val="0"/>
              </a:spcAft>
              <a:buClrTx/>
              <a:buSzTx/>
              <a:buFontTx/>
              <a:buNone/>
              <a:tabLst/>
              <a:defRPr/>
            </a:pPr>
            <a:endParaRPr kumimoji="0" lang="de-DE" sz="1900" b="0" i="0" u="none" strike="noStrike" kern="0" cap="none" spc="0" normalizeH="0" baseline="0" noProof="0" dirty="0">
              <a:ln>
                <a:noFill/>
              </a:ln>
              <a:solidFill>
                <a:srgbClr val="FF0000"/>
              </a:solidFill>
              <a:effectLst/>
              <a:uLnTx/>
              <a:uFillTx/>
            </a:endParaRPr>
          </a:p>
        </p:txBody>
      </p:sp>
      <p:sp>
        <p:nvSpPr>
          <p:cNvPr id="9" name="Textfeld 8"/>
          <p:cNvSpPr txBox="1"/>
          <p:nvPr/>
        </p:nvSpPr>
        <p:spPr>
          <a:xfrm>
            <a:off x="3059832" y="2900403"/>
            <a:ext cx="5280866" cy="2031325"/>
          </a:xfrm>
          <a:prstGeom prst="rect">
            <a:avLst/>
          </a:prstGeom>
          <a:noFill/>
        </p:spPr>
        <p:txBody>
          <a:bodyPr wrap="square" rtlCol="0">
            <a:spAutoFit/>
          </a:bodyPr>
          <a:lstStyle/>
          <a:p>
            <a:pPr marL="285750" indent="-285750">
              <a:buFont typeface="Arial" panose="020B0604020202020204" pitchFamily="34" charset="0"/>
              <a:buChar char="•"/>
            </a:pPr>
            <a:endParaRPr lang="de-DE"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dirty="0">
                <a:solidFill>
                  <a:schemeClr val="accent4"/>
                </a:solidFill>
                <a:latin typeface="Arial" panose="020B0604020202020204" pitchFamily="34" charset="0"/>
                <a:cs typeface="Arial" panose="020B0604020202020204" pitchFamily="34" charset="0"/>
              </a:rPr>
              <a:t>erste Fremdsprache verbindlich (Englisch, Französisch oder Latein)</a:t>
            </a:r>
          </a:p>
          <a:p>
            <a:pPr marL="285750" indent="-285750">
              <a:buFont typeface="Arial" panose="020B0604020202020204" pitchFamily="34" charset="0"/>
              <a:buChar char="•"/>
            </a:pPr>
            <a:r>
              <a:rPr lang="de-DE" dirty="0">
                <a:solidFill>
                  <a:schemeClr val="accent4"/>
                </a:solidFill>
                <a:latin typeface="Arial" panose="020B0604020202020204" pitchFamily="34" charset="0"/>
                <a:cs typeface="Arial" panose="020B0604020202020204" pitchFamily="34" charset="0"/>
              </a:rPr>
              <a:t>zweite Fremdsprache verbindlich / dritte Fremdsprache möglich</a:t>
            </a:r>
          </a:p>
          <a:p>
            <a:pPr marL="285750" indent="-285750">
              <a:buFont typeface="Arial" panose="020B0604020202020204" pitchFamily="34" charset="0"/>
              <a:buChar char="•"/>
            </a:pPr>
            <a:r>
              <a:rPr lang="de-DE" dirty="0">
                <a:solidFill>
                  <a:schemeClr val="accent4"/>
                </a:solidFill>
                <a:latin typeface="Arial" panose="020B0604020202020204" pitchFamily="34" charset="0"/>
                <a:cs typeface="Arial" panose="020B0604020202020204" pitchFamily="34" charset="0"/>
              </a:rPr>
              <a:t>in neun Jahren bis zum Abitur</a:t>
            </a:r>
          </a:p>
          <a:p>
            <a:pPr marL="285750" indent="-285750">
              <a:buFont typeface="Arial" panose="020B0604020202020204" pitchFamily="34" charset="0"/>
              <a:buChar char="•"/>
            </a:pPr>
            <a:endParaRPr lang="de-DE" dirty="0"/>
          </a:p>
        </p:txBody>
      </p:sp>
      <p:sp>
        <p:nvSpPr>
          <p:cNvPr id="10" name="Textfeld 9">
            <a:extLst>
              <a:ext uri="{FF2B5EF4-FFF2-40B4-BE49-F238E27FC236}">
                <a16:creationId xmlns:a16="http://schemas.microsoft.com/office/drawing/2014/main" id="{5023C652-26E0-5642-8962-25C3361D7806}"/>
              </a:ext>
            </a:extLst>
          </p:cNvPr>
          <p:cNvSpPr txBox="1"/>
          <p:nvPr/>
        </p:nvSpPr>
        <p:spPr>
          <a:xfrm>
            <a:off x="2915816" y="1714504"/>
            <a:ext cx="4903755" cy="1303391"/>
          </a:xfrm>
          <a:prstGeom prst="rect">
            <a:avLst/>
          </a:prstGeom>
          <a:noFill/>
        </p:spPr>
        <p:txBody>
          <a:bodyPr wrap="square" lIns="193504" tIns="96753" rIns="193504" bIns="96753">
            <a:spAutoFit/>
          </a:bodyPr>
          <a:lstStyle/>
          <a:p>
            <a:pPr marR="0" lvl="0" defTabSz="914400" eaLnBrk="1" fontAlgn="base" latinLnBrk="0" hangingPunct="1">
              <a:lnSpc>
                <a:spcPct val="100000"/>
              </a:lnSpc>
              <a:spcBef>
                <a:spcPct val="0"/>
              </a:spcBef>
              <a:spcAft>
                <a:spcPct val="0"/>
              </a:spcAft>
              <a:buClrTx/>
              <a:buSzTx/>
              <a:tabLst/>
              <a:defRPr/>
            </a:pPr>
            <a:r>
              <a:rPr kumimoji="0" lang="de-DE" b="1" i="0" u="none" strike="noStrike" kern="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Aufnahme von Kindern aus dem Landkreis nur </a:t>
            </a:r>
            <a:r>
              <a:rPr kumimoji="0" lang="de-DE"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dann möglich, wenn alle Stadtkinder aufgenommen wurden und dann noch Plätze frei sind.</a:t>
            </a:r>
            <a:endParaRPr kumimoji="0" lang="de-DE" sz="1900" b="1" i="0" u="none" strike="noStrike" kern="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242987114"/>
      </p:ext>
    </p:extLst>
  </p:cSld>
  <p:clrMapOvr>
    <a:masterClrMapping/>
  </p:clrMapOvr>
</p:sld>
</file>

<file path=ppt/theme/theme1.xml><?xml version="1.0" encoding="utf-8"?>
<a:theme xmlns:a="http://schemas.openxmlformats.org/drawingml/2006/main" name="Larissa">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1416</Words>
  <Application>Microsoft Office PowerPoint</Application>
  <PresentationFormat>Bildschirmpräsentation (4:3)</PresentationFormat>
  <Paragraphs>379</Paragraphs>
  <Slides>27</Slides>
  <Notes>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MS PGothic</vt:lpstr>
      <vt:lpstr>Arial</vt:lpstr>
      <vt:lpstr>Calibri</vt:lpstr>
      <vt:lpstr>Times</vt:lpstr>
      <vt:lpstr>Times New Roman</vt:lpstr>
      <vt:lpstr>Wingdings</vt:lpstr>
      <vt:lpstr>Larissa</vt:lpstr>
      <vt:lpstr>Mein Kind kommt in die 5. Klasse</vt:lpstr>
      <vt:lpstr>Viele Wege führen zu Bildungserfolg und  Abschluss…  - Die Region Kassel verfügt über ein sehr durchlässiges und vielfältiges Bildungssystem, das seine Schülerinnen und Schüler optimal zu fördern versteht.  - Auf den Klassenelternabenden wurden Sie bereits über das im letzten Grundschuljahr Anstehende informiert –heute geben wir Ihnen nochmal einen Überblick über das weiterführende Schulsystem. - Danke für die Anwesenheit und Unterstützung der HGS, die repräsentativ für eine kooperative Gesamtschule vertreten ist.</vt:lpstr>
      <vt:lpstr> Wie geht es weiter nach der Grundschule? </vt:lpstr>
      <vt:lpstr>4 Schulformen für die 3 Bildungsgänge! </vt:lpstr>
      <vt:lpstr>Kooperative Gesamtschule mit Mittelstufenzweig</vt:lpstr>
      <vt:lpstr>Kooperative Gesamtschule</vt:lpstr>
      <vt:lpstr>PowerPoint-Präsentation</vt:lpstr>
      <vt:lpstr>PowerPoint-Präsentation</vt:lpstr>
      <vt:lpstr>PowerPoint-Präsentation</vt:lpstr>
      <vt:lpstr>Integrierte Gesamtschule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Was passiert bei fehlender Eignungsfeststellung?</vt:lpstr>
      <vt:lpstr>Aufnahmekriterien</vt:lpstr>
      <vt:lpstr>PowerPoint-Präsentation</vt:lpstr>
      <vt:lpstr>PowerPoint-Präsentation</vt:lpstr>
      <vt:lpstr>Die rechtlichen Bestimmungen zum Übergang in die weiterführenden Schulen finden Sie zum Nachlesen</vt:lpstr>
      <vt:lpstr>Abschließende Hinweise</vt:lpstr>
      <vt:lpstr>Vielen Dank für Ihre Aufmerksamkeit!  Wir freuen uns auf die weitere Zusammenarbeit mit Ihnen und Ihren Kindern in diesem wichtigen Schuljahr!</vt:lpstr>
    </vt:vector>
  </TitlesOfParts>
  <Company>Land Hessen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Künnecke, Sebastian (SSA KS)</dc:creator>
  <cp:lastModifiedBy>Verwaltung</cp:lastModifiedBy>
  <cp:revision>82</cp:revision>
  <cp:lastPrinted>2021-11-11T10:54:21Z</cp:lastPrinted>
  <dcterms:created xsi:type="dcterms:W3CDTF">2017-09-21T12:00:43Z</dcterms:created>
  <dcterms:modified xsi:type="dcterms:W3CDTF">2021-11-11T10:56:33Z</dcterms:modified>
</cp:coreProperties>
</file>