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77" r:id="rId7"/>
    <p:sldId id="262" r:id="rId8"/>
    <p:sldId id="276" r:id="rId9"/>
    <p:sldId id="263" r:id="rId10"/>
    <p:sldId id="264" r:id="rId11"/>
    <p:sldId id="265" r:id="rId12"/>
    <p:sldId id="266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42" autoAdjust="0"/>
    <p:restoredTop sz="94660"/>
  </p:normalViewPr>
  <p:slideViewPr>
    <p:cSldViewPr snapToGrid="0">
      <p:cViewPr varScale="1">
        <p:scale>
          <a:sx n="71" d="100"/>
          <a:sy n="71" d="100"/>
        </p:scale>
        <p:origin x="53" y="4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11/17/2021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11/17/2021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Die </a:t>
            </a:r>
            <a:br>
              <a:rPr lang="de-DE" dirty="0"/>
            </a:br>
            <a:r>
              <a:rPr lang="de-DE" b="1" dirty="0"/>
              <a:t>Burgbergschule </a:t>
            </a:r>
            <a:r>
              <a:rPr lang="de-DE" b="1" dirty="0" err="1"/>
              <a:t>Grebenstein</a:t>
            </a:r>
            <a:r>
              <a:rPr lang="de-DE" b="1" dirty="0"/>
              <a:t> 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stellt sich vor: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de-DE" sz="2800" b="1" dirty="0" smtClean="0"/>
              <a:t>Informationen zur Einschulung 2022</a:t>
            </a:r>
          </a:p>
          <a:p>
            <a:r>
              <a:rPr lang="de-DE" sz="2800" dirty="0" smtClean="0"/>
              <a:t>Stand: November 21</a:t>
            </a:r>
            <a:endParaRPr lang="de-DE" sz="2800" dirty="0"/>
          </a:p>
        </p:txBody>
      </p:sp>
      <p:pic>
        <p:nvPicPr>
          <p:cNvPr id="4" name="Bild 1" descr="BBS_Logo_CMYK (für Druckerei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569" y="511663"/>
            <a:ext cx="2304256" cy="214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2372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56891" y="618517"/>
            <a:ext cx="10421335" cy="842223"/>
          </a:xfrm>
        </p:spPr>
        <p:txBody>
          <a:bodyPr/>
          <a:lstStyle/>
          <a:p>
            <a:r>
              <a:rPr lang="de-DE" dirty="0" smtClean="0"/>
              <a:t>wir gehören alle dazu:</a:t>
            </a:r>
            <a:endParaRPr lang="de-DE" dirty="0"/>
          </a:p>
        </p:txBody>
      </p:sp>
      <p:sp>
        <p:nvSpPr>
          <p:cNvPr id="4" name="Inhaltsplatzhalter 3"/>
          <p:cNvSpPr txBox="1">
            <a:spLocks noGrp="1"/>
          </p:cNvSpPr>
          <p:nvPr>
            <p:ph sz="quarter" idx="13"/>
          </p:nvPr>
        </p:nvSpPr>
        <p:spPr>
          <a:xfrm>
            <a:off x="511834" y="1326171"/>
            <a:ext cx="10766392" cy="6910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de-DE" sz="1600" dirty="0" smtClean="0"/>
              <a:t> </a:t>
            </a:r>
            <a:r>
              <a:rPr lang="de-DE" sz="1600" dirty="0" smtClean="0"/>
              <a:t>derzeit</a:t>
            </a:r>
            <a:r>
              <a:rPr lang="de-DE" sz="1600" dirty="0" smtClean="0"/>
              <a:t> 181 </a:t>
            </a:r>
            <a:r>
              <a:rPr lang="de-DE" sz="1600" dirty="0" smtClean="0"/>
              <a:t>Schülerinnen und Schüler in 9 Klassen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Schulleitungsteam: Fr. Wieland und Fr. Salamon-Klose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insg. 9 Lehrerinnen und 1 Lehrer 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/>
              <a:t> </a:t>
            </a:r>
            <a:r>
              <a:rPr lang="de-DE" sz="1600" dirty="0" smtClean="0"/>
              <a:t>eine </a:t>
            </a:r>
            <a:r>
              <a:rPr lang="de-DE" sz="1600" dirty="0" smtClean="0"/>
              <a:t>Abordnung </a:t>
            </a:r>
            <a:r>
              <a:rPr lang="de-DE" sz="1600" dirty="0" smtClean="0"/>
              <a:t>von der HGS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2 Förderschullehrerinnen im Rahmen der Inklusiven Beschulung und des Beratungs- und </a:t>
            </a:r>
            <a:r>
              <a:rPr lang="de-DE" sz="1600" dirty="0" smtClean="0"/>
              <a:t>Förderzentrums </a:t>
            </a:r>
            <a:r>
              <a:rPr lang="de-DE" sz="1600" dirty="0" smtClean="0"/>
              <a:t>(BFZ)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1 Schulassistentin 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1 Schulsozialarbeiterin (Landkreis) und 1 </a:t>
            </a:r>
            <a:r>
              <a:rPr lang="de-DE" sz="1600" dirty="0" err="1" smtClean="0"/>
              <a:t>Ubus</a:t>
            </a:r>
            <a:r>
              <a:rPr lang="de-DE" sz="1600" dirty="0" smtClean="0"/>
              <a:t>-Kraft (HKM)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Fr. Langer im Sekretariat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3 Hausmeister und 3 Reinigungsdamen mit </a:t>
            </a:r>
            <a:r>
              <a:rPr lang="de-DE" sz="1600" dirty="0" err="1" smtClean="0"/>
              <a:t>hgs</a:t>
            </a:r>
            <a:endParaRPr lang="de-DE" sz="1600" dirty="0" smtClean="0"/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1 </a:t>
            </a:r>
            <a:r>
              <a:rPr lang="de-DE" sz="1600" dirty="0" err="1" smtClean="0"/>
              <a:t>Fsjler</a:t>
            </a:r>
            <a:r>
              <a:rPr lang="de-DE" sz="1600" dirty="0" smtClean="0"/>
              <a:t> und verschiedene Praktikant/innen</a:t>
            </a:r>
          </a:p>
          <a:p>
            <a:pPr>
              <a:buFont typeface="Arial" pitchFamily="34" charset="0"/>
              <a:buChar char="•"/>
            </a:pPr>
            <a:r>
              <a:rPr lang="de-DE" sz="1600" dirty="0" smtClean="0"/>
              <a:t> Die Mitarbeiter/innen der ASB-Nachmittags-Betreuung </a:t>
            </a:r>
          </a:p>
          <a:p>
            <a:pPr marL="0" indent="0">
              <a:buNone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 smtClean="0"/>
          </a:p>
          <a:p>
            <a:pPr>
              <a:buFont typeface="Arial" pitchFamily="34" charset="0"/>
              <a:buChar char="•"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51149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Dazu gehören natürlich auch: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/>
              <a:t>Elternvertretung</a:t>
            </a:r>
          </a:p>
          <a:p>
            <a:r>
              <a:rPr lang="de-DE" dirty="0"/>
              <a:t>Schulkonferenz aus Eltern und Lehrkräften</a:t>
            </a:r>
          </a:p>
          <a:p>
            <a:r>
              <a:rPr lang="de-DE" dirty="0"/>
              <a:t>Förderverein</a:t>
            </a:r>
          </a:p>
          <a:p>
            <a:r>
              <a:rPr lang="de-DE" dirty="0"/>
              <a:t>Anbieter von zusätzlichen Unterrichtsangeboten wie Chor und Dranbleiben (derzeit Corona-Einschränkungen)</a:t>
            </a:r>
          </a:p>
          <a:p>
            <a:r>
              <a:rPr lang="de-DE" dirty="0"/>
              <a:t>Freiwillige Helfer und Unterstützer</a:t>
            </a:r>
          </a:p>
          <a:p>
            <a:r>
              <a:rPr lang="de-DE" dirty="0" smtClean="0"/>
              <a:t>Unterrichtsvertretungskräfte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75166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 paar Worte zum Thema „Inklusion“ und Umgang mit Heterogenität: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>
          <a:xfrm>
            <a:off x="581995" y="2214694"/>
            <a:ext cx="5167295" cy="3912936"/>
          </a:xfrm>
        </p:spPr>
        <p:txBody>
          <a:bodyPr>
            <a:normAutofit fontScale="85000" lnSpcReduction="20000"/>
          </a:bodyPr>
          <a:lstStyle/>
          <a:p>
            <a:r>
              <a:rPr lang="de-DE" dirty="0"/>
              <a:t>Gesetzliche Vorgaben: Seit 2008 UN-Konvention mit dem Recht auf Teilhabe für Behinderte</a:t>
            </a:r>
          </a:p>
          <a:p>
            <a:r>
              <a:rPr lang="de-DE" dirty="0"/>
              <a:t>Grundgedanke: </a:t>
            </a:r>
            <a:r>
              <a:rPr lang="de-DE" b="1" dirty="0"/>
              <a:t>Jeder ist anders und besonders – und gehört zu uns!</a:t>
            </a:r>
          </a:p>
          <a:p>
            <a:r>
              <a:rPr lang="de-DE" dirty="0"/>
              <a:t>Der Umgang mit Heterogenität kommt allen zugute!</a:t>
            </a:r>
          </a:p>
          <a:p>
            <a:r>
              <a:rPr lang="de-DE" dirty="0"/>
              <a:t>Die allgemeine Heterogenität in den Jahrgängen nimmt stetig </a:t>
            </a:r>
            <a:r>
              <a:rPr lang="de-DE" dirty="0" smtClean="0"/>
              <a:t>zu, </a:t>
            </a:r>
            <a:r>
              <a:rPr lang="de-DE" dirty="0"/>
              <a:t>der Unterricht versucht dem gerecht zu werden!</a:t>
            </a:r>
          </a:p>
          <a:p>
            <a:r>
              <a:rPr lang="de-DE" dirty="0"/>
              <a:t>Die Einsicht darin führt zur Veränderung des Unterrichts und birgt Chancen für alle!</a:t>
            </a: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006" y="2089030"/>
            <a:ext cx="5715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91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870615" y="1289154"/>
            <a:ext cx="625663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Unser Fahrplan bis zur Einschulung</a:t>
            </a:r>
          </a:p>
          <a:p>
            <a:pPr algn="ctr"/>
            <a:r>
              <a:rPr lang="de-DE" sz="3200" i="1" dirty="0" smtClean="0"/>
              <a:t>- In diesem Winter leider Corona bedingt noch eingeschränkt und unter Vorbehalt</a:t>
            </a:r>
            <a:endParaRPr lang="de-DE" sz="3200" i="1" kern="1200" dirty="0">
              <a:solidFill>
                <a:schemeClr val="tx1"/>
              </a:solidFill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010" y="3663302"/>
            <a:ext cx="2400192" cy="2297553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315202" y="4916775"/>
            <a:ext cx="28368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für Ihr Verständnis! </a:t>
            </a:r>
            <a:endParaRPr lang="de-DE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5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feil nach rechts 5"/>
          <p:cNvSpPr/>
          <p:nvPr/>
        </p:nvSpPr>
        <p:spPr>
          <a:xfrm>
            <a:off x="2489009" y="1444091"/>
            <a:ext cx="10357561" cy="352053"/>
          </a:xfrm>
          <a:prstGeom prst="rightArrow">
            <a:avLst>
              <a:gd name="adj1" fmla="val 50000"/>
              <a:gd name="adj2" fmla="val 24799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dirty="0" smtClean="0">
                <a:solidFill>
                  <a:schemeClr val="tx1"/>
                </a:solidFill>
              </a:rPr>
              <a:t>     NOV.         Mitte DEZ.     Anfang FEB.    Ende März    Ende April            Mitte Mai            Ende Juni 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9" name="Legende mit Pfeil nach oben 8"/>
          <p:cNvSpPr/>
          <p:nvPr/>
        </p:nvSpPr>
        <p:spPr>
          <a:xfrm>
            <a:off x="86875" y="2074951"/>
            <a:ext cx="916574" cy="1234306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1.</a:t>
            </a:r>
          </a:p>
          <a:p>
            <a:pPr algn="ctr"/>
            <a:r>
              <a:rPr lang="de-DE" sz="1200" dirty="0" smtClean="0">
                <a:solidFill>
                  <a:schemeClr val="tx1"/>
                </a:solidFill>
              </a:rPr>
              <a:t>Eltern-abend </a:t>
            </a:r>
            <a:endParaRPr lang="de-DE" sz="1200" dirty="0">
              <a:solidFill>
                <a:schemeClr val="tx1"/>
              </a:solidFill>
            </a:endParaRPr>
          </a:p>
        </p:txBody>
      </p:sp>
      <p:sp>
        <p:nvSpPr>
          <p:cNvPr id="11" name="Legende mit Pfeil nach oben 10"/>
          <p:cNvSpPr/>
          <p:nvPr/>
        </p:nvSpPr>
        <p:spPr>
          <a:xfrm>
            <a:off x="1313932" y="2074949"/>
            <a:ext cx="931817" cy="1234307"/>
          </a:xfrm>
          <a:prstGeom prst="upArrowCallout">
            <a:avLst/>
          </a:prstGeom>
          <a:solidFill>
            <a:schemeClr val="accent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Sprachstand</a:t>
            </a:r>
            <a:r>
              <a:rPr lang="de-DE" sz="1050" dirty="0" smtClean="0">
                <a:solidFill>
                  <a:schemeClr val="tx1"/>
                </a:solidFill>
              </a:rPr>
              <a:t> 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3" name="Legende mit Linie 1 12"/>
          <p:cNvSpPr/>
          <p:nvPr/>
        </p:nvSpPr>
        <p:spPr>
          <a:xfrm>
            <a:off x="1296514" y="3643383"/>
            <a:ext cx="966652" cy="2095566"/>
          </a:xfrm>
          <a:prstGeom prst="borderCallout1">
            <a:avLst>
              <a:gd name="adj1" fmla="val -15093"/>
              <a:gd name="adj2" fmla="val 52948"/>
              <a:gd name="adj3" fmla="val 902"/>
              <a:gd name="adj4" fmla="val 52236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Durchführung durch Gesamt-kollegium,  </a:t>
            </a:r>
            <a:r>
              <a:rPr lang="de-DE" sz="1000" dirty="0" smtClean="0">
                <a:solidFill>
                  <a:schemeClr val="tx1"/>
                </a:solidFill>
              </a:rPr>
              <a:t>Rückmeldung an Eltern/KiTa/SL/BFZ bei Bedarf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15" name="Legende mit Pfeil nach oben 14"/>
          <p:cNvSpPr/>
          <p:nvPr/>
        </p:nvSpPr>
        <p:spPr>
          <a:xfrm>
            <a:off x="3743550" y="2007457"/>
            <a:ext cx="1049384" cy="1301800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1. Aktionstag in der Schule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7" name="Legende mit Pfeil nach oben 16"/>
          <p:cNvSpPr/>
          <p:nvPr/>
        </p:nvSpPr>
        <p:spPr>
          <a:xfrm>
            <a:off x="4999279" y="1999331"/>
            <a:ext cx="1049384" cy="1309925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>
                <a:solidFill>
                  <a:schemeClr val="tx1"/>
                </a:solidFill>
              </a:rPr>
              <a:t>2</a:t>
            </a:r>
            <a:r>
              <a:rPr lang="de-DE" sz="1050" b="1" dirty="0" smtClean="0">
                <a:solidFill>
                  <a:schemeClr val="tx1"/>
                </a:solidFill>
              </a:rPr>
              <a:t>. Aktionstag in der Schule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19" name="Legende mit Pfeil nach oben 18"/>
          <p:cNvSpPr/>
          <p:nvPr/>
        </p:nvSpPr>
        <p:spPr>
          <a:xfrm>
            <a:off x="6260046" y="2023859"/>
            <a:ext cx="1049384" cy="1285398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3. Aktionstag mit Sportlehrer</a:t>
            </a:r>
          </a:p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Bis MAI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21" name="Legende mit Pfeil nach oben 20"/>
          <p:cNvSpPr/>
          <p:nvPr/>
        </p:nvSpPr>
        <p:spPr>
          <a:xfrm>
            <a:off x="7510737" y="1999332"/>
            <a:ext cx="1032372" cy="1309924"/>
          </a:xfrm>
          <a:prstGeom prst="up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OPTIONAL:</a:t>
            </a:r>
          </a:p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4. Aktionstag mit Jahrgang 1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22" name="Legende mit Pfeil nach oben 21"/>
          <p:cNvSpPr/>
          <p:nvPr/>
        </p:nvSpPr>
        <p:spPr>
          <a:xfrm>
            <a:off x="9087998" y="1999331"/>
            <a:ext cx="1049384" cy="1309925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Vorklassen Entscheidung</a:t>
            </a:r>
          </a:p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(SSA-Termine)</a:t>
            </a:r>
          </a:p>
        </p:txBody>
      </p:sp>
      <p:sp>
        <p:nvSpPr>
          <p:cNvPr id="23" name="Legende mit Pfeil nach oben 22"/>
          <p:cNvSpPr/>
          <p:nvPr/>
        </p:nvSpPr>
        <p:spPr>
          <a:xfrm>
            <a:off x="10533060" y="2007456"/>
            <a:ext cx="1049384" cy="1301800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Klassen-einteilung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27" name="Legende mit Linie 1 26"/>
          <p:cNvSpPr/>
          <p:nvPr/>
        </p:nvSpPr>
        <p:spPr>
          <a:xfrm>
            <a:off x="5011583" y="3652092"/>
            <a:ext cx="1062444" cy="1647071"/>
          </a:xfrm>
          <a:prstGeom prst="borderCallout1">
            <a:avLst>
              <a:gd name="adj1" fmla="val -20524"/>
              <a:gd name="adj2" fmla="val 5243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>
                <a:solidFill>
                  <a:schemeClr val="tx1"/>
                </a:solidFill>
              </a:rPr>
              <a:t>Voraussichtlich </a:t>
            </a:r>
            <a:r>
              <a:rPr lang="de-DE" sz="1000" dirty="0" smtClean="0">
                <a:solidFill>
                  <a:schemeClr val="tx1"/>
                </a:solidFill>
              </a:rPr>
              <a:t>___-____.2.22</a:t>
            </a:r>
            <a:endParaRPr lang="de-DE" sz="1000" dirty="0">
              <a:solidFill>
                <a:schemeClr val="tx1"/>
              </a:solidFill>
            </a:endParaRP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Kinder kommen mit Erzieherinnen in Schule (9.40 Uhr Ankommen)</a:t>
            </a:r>
            <a:endParaRPr lang="de-DE" sz="900" dirty="0">
              <a:solidFill>
                <a:schemeClr val="tx1"/>
              </a:solidFill>
            </a:endParaRPr>
          </a:p>
        </p:txBody>
      </p:sp>
      <p:sp>
        <p:nvSpPr>
          <p:cNvPr id="28" name="Legende mit Linie 1 27"/>
          <p:cNvSpPr/>
          <p:nvPr/>
        </p:nvSpPr>
        <p:spPr>
          <a:xfrm>
            <a:off x="6287977" y="3643383"/>
            <a:ext cx="1062444" cy="1655780"/>
          </a:xfrm>
          <a:prstGeom prst="borderCallout1">
            <a:avLst>
              <a:gd name="adj1" fmla="val -21734"/>
              <a:gd name="adj2" fmla="val 5161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Sport/Motorik-Stunde: Stationen in der Sporthalle</a:t>
            </a:r>
          </a:p>
        </p:txBody>
      </p:sp>
      <p:sp>
        <p:nvSpPr>
          <p:cNvPr id="29" name="Legende mit Linie 1 28"/>
          <p:cNvSpPr/>
          <p:nvPr/>
        </p:nvSpPr>
        <p:spPr>
          <a:xfrm>
            <a:off x="7518470" y="3643383"/>
            <a:ext cx="1062444" cy="1655780"/>
          </a:xfrm>
          <a:prstGeom prst="borderCallout1">
            <a:avLst>
              <a:gd name="adj1" fmla="val -18712"/>
              <a:gd name="adj2" fmla="val 5161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Einladung zu einer gemeinsamen Aktion: Frühstück, Spielplatz, Wandertag, Schulgarten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0" name="Legende mit Linie 1 29"/>
          <p:cNvSpPr/>
          <p:nvPr/>
        </p:nvSpPr>
        <p:spPr>
          <a:xfrm>
            <a:off x="8860777" y="3643383"/>
            <a:ext cx="1471197" cy="2220687"/>
          </a:xfrm>
          <a:prstGeom prst="borderCallout1">
            <a:avLst>
              <a:gd name="adj1" fmla="val -586"/>
              <a:gd name="adj2" fmla="val 50991"/>
              <a:gd name="adj3" fmla="val -13914"/>
              <a:gd name="adj4" fmla="val 502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intensiver Austausch über Beobachtungen, vorschulische Förderempfehlungen, Schule gibt Tipps, evtl. Einladung zu Einzelgesprächen/-diagnostik bei VK-Empfehlung</a:t>
            </a:r>
            <a:endParaRPr lang="de-DE" sz="1000" b="1" dirty="0">
              <a:solidFill>
                <a:schemeClr val="tx1"/>
              </a:solidFill>
            </a:endParaRPr>
          </a:p>
        </p:txBody>
      </p:sp>
      <p:sp>
        <p:nvSpPr>
          <p:cNvPr id="31" name="Legende mit Linie 1 30"/>
          <p:cNvSpPr/>
          <p:nvPr/>
        </p:nvSpPr>
        <p:spPr>
          <a:xfrm>
            <a:off x="10510430" y="3609192"/>
            <a:ext cx="1072014" cy="1441268"/>
          </a:xfrm>
          <a:prstGeom prst="borderCallout1">
            <a:avLst>
              <a:gd name="adj1" fmla="val -21129"/>
              <a:gd name="adj2" fmla="val 53376"/>
              <a:gd name="adj3" fmla="val 2530"/>
              <a:gd name="adj4" fmla="val 522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Klassen-einteilung auf Grundlage Schulweg, Geschlechter, Beobachtungen, Einschätzung Schule/KiTa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2" name="Textfeld 31"/>
          <p:cNvSpPr txBox="1"/>
          <p:nvPr/>
        </p:nvSpPr>
        <p:spPr>
          <a:xfrm>
            <a:off x="3001416" y="297011"/>
            <a:ext cx="74314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/>
              <a:t>EINSCHULUNGSVERFAHREN an der BBS 2022 unter Corona-Bedingungen  - Stand 18.11.21, d.h. mit Vorbehalt</a:t>
            </a:r>
            <a:endParaRPr lang="de-DE" sz="2400" dirty="0"/>
          </a:p>
        </p:txBody>
      </p:sp>
      <p:cxnSp>
        <p:nvCxnSpPr>
          <p:cNvPr id="34" name="Gerader Verbinder 33"/>
          <p:cNvCxnSpPr/>
          <p:nvPr/>
        </p:nvCxnSpPr>
        <p:spPr>
          <a:xfrm>
            <a:off x="2420981" y="1066800"/>
            <a:ext cx="20641" cy="5582194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Legende mit Linie 1 32"/>
          <p:cNvSpPr/>
          <p:nvPr/>
        </p:nvSpPr>
        <p:spPr>
          <a:xfrm>
            <a:off x="86875" y="3652091"/>
            <a:ext cx="912217" cy="1647071"/>
          </a:xfrm>
          <a:prstGeom prst="borderCallout1">
            <a:avLst>
              <a:gd name="adj1" fmla="val -19748"/>
              <a:gd name="adj2" fmla="val 50567"/>
              <a:gd name="adj3" fmla="val 1287"/>
              <a:gd name="adj4" fmla="val 51114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 dirty="0" smtClean="0">
              <a:solidFill>
                <a:schemeClr val="tx1"/>
              </a:solidFill>
            </a:endParaRP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Entfiel vor Sprachstand wg. Pandemielage!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Wird am 18.11.21 nachgeholt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5" name="Legende mit Pfeil nach oben 34"/>
          <p:cNvSpPr/>
          <p:nvPr/>
        </p:nvSpPr>
        <p:spPr>
          <a:xfrm>
            <a:off x="2567769" y="2007457"/>
            <a:ext cx="969436" cy="1301799"/>
          </a:xfrm>
          <a:prstGeom prst="upArrow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b="1" dirty="0" smtClean="0">
                <a:solidFill>
                  <a:schemeClr val="tx1"/>
                </a:solidFill>
              </a:rPr>
              <a:t>Termin SL + Eltern + Kind (20 Minuten)</a:t>
            </a:r>
            <a:endParaRPr lang="de-DE" sz="1050" dirty="0">
              <a:solidFill>
                <a:schemeClr val="tx1"/>
              </a:solidFill>
            </a:endParaRPr>
          </a:p>
        </p:txBody>
      </p:sp>
      <p:sp>
        <p:nvSpPr>
          <p:cNvPr id="36" name="Legende mit Linie 1 35"/>
          <p:cNvSpPr/>
          <p:nvPr/>
        </p:nvSpPr>
        <p:spPr>
          <a:xfrm>
            <a:off x="2552085" y="3652093"/>
            <a:ext cx="984847" cy="1647071"/>
          </a:xfrm>
          <a:prstGeom prst="borderCallout1">
            <a:avLst>
              <a:gd name="adj1" fmla="val -19065"/>
              <a:gd name="adj2" fmla="val 52091"/>
              <a:gd name="adj3" fmla="val 2530"/>
              <a:gd name="adj4" fmla="val 522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Start im November, </a:t>
            </a:r>
            <a:r>
              <a:rPr lang="de-DE" sz="1050" dirty="0">
                <a:solidFill>
                  <a:schemeClr val="tx1"/>
                </a:solidFill>
              </a:rPr>
              <a:t>Schuleingangsuntersuchung im Gesundheitsamt</a:t>
            </a:r>
          </a:p>
          <a:p>
            <a:pPr algn="ctr"/>
            <a:r>
              <a:rPr lang="de-DE" sz="1050" dirty="0">
                <a:solidFill>
                  <a:schemeClr val="tx1"/>
                </a:solidFill>
              </a:rPr>
              <a:t>Entwicklung</a:t>
            </a:r>
            <a:r>
              <a:rPr lang="de-DE" sz="1050" dirty="0" smtClean="0">
                <a:solidFill>
                  <a:schemeClr val="tx1"/>
                </a:solidFill>
              </a:rPr>
              <a:t> abwarten,…</a:t>
            </a:r>
          </a:p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Evtl. telefonisch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7" name="Legende mit Linie 1 36"/>
          <p:cNvSpPr/>
          <p:nvPr/>
        </p:nvSpPr>
        <p:spPr>
          <a:xfrm>
            <a:off x="3728616" y="5504968"/>
            <a:ext cx="1062444" cy="1009043"/>
          </a:xfrm>
          <a:prstGeom prst="borderCallout1">
            <a:avLst>
              <a:gd name="adj1" fmla="val -19920"/>
              <a:gd name="adj2" fmla="val 5243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 </a:t>
            </a:r>
            <a:r>
              <a:rPr lang="de-DE" sz="1000" dirty="0" err="1" smtClean="0">
                <a:solidFill>
                  <a:schemeClr val="tx1"/>
                </a:solidFill>
              </a:rPr>
              <a:t>Schulstd</a:t>
            </a:r>
            <a:r>
              <a:rPr lang="de-DE" sz="1000" dirty="0" smtClean="0">
                <a:solidFill>
                  <a:schemeClr val="tx1"/>
                </a:solidFill>
              </a:rPr>
              <a:t>.,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Max. 15 KiTa-Kinder, Erzieher, </a:t>
            </a:r>
            <a:r>
              <a:rPr lang="de-DE" sz="1000" dirty="0" err="1" smtClean="0">
                <a:solidFill>
                  <a:schemeClr val="tx1"/>
                </a:solidFill>
              </a:rPr>
              <a:t>BFZ,UBUS,SL,LK,etc</a:t>
            </a:r>
            <a:r>
              <a:rPr lang="de-DE" sz="1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beobachten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" name="Pfeil nach rechts 2"/>
          <p:cNvSpPr/>
          <p:nvPr/>
        </p:nvSpPr>
        <p:spPr>
          <a:xfrm>
            <a:off x="2485476" y="996109"/>
            <a:ext cx="9605242" cy="4659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chemeClr val="tx1"/>
                </a:solidFill>
              </a:rPr>
              <a:t>l</a:t>
            </a:r>
            <a:r>
              <a:rPr lang="de-DE" dirty="0" smtClean="0">
                <a:solidFill>
                  <a:schemeClr val="tx1"/>
                </a:solidFill>
              </a:rPr>
              <a:t>etztes Jahr vor Einschulung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41" name="Pfeil nach rechts 40"/>
          <p:cNvSpPr/>
          <p:nvPr/>
        </p:nvSpPr>
        <p:spPr>
          <a:xfrm>
            <a:off x="86874" y="996109"/>
            <a:ext cx="2223643" cy="465909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 smtClean="0">
                <a:solidFill>
                  <a:schemeClr val="tx1"/>
                </a:solidFill>
              </a:rPr>
              <a:t>1,5 Jahre vor Einschulung</a:t>
            </a:r>
            <a:endParaRPr lang="de-DE" sz="1400" dirty="0">
              <a:solidFill>
                <a:schemeClr val="tx1"/>
              </a:solidFill>
            </a:endParaRPr>
          </a:p>
        </p:txBody>
      </p:sp>
      <p:sp>
        <p:nvSpPr>
          <p:cNvPr id="42" name="Legende mit Linie 1 41"/>
          <p:cNvSpPr/>
          <p:nvPr/>
        </p:nvSpPr>
        <p:spPr>
          <a:xfrm>
            <a:off x="5019915" y="5504967"/>
            <a:ext cx="1062444" cy="1009043"/>
          </a:xfrm>
          <a:prstGeom prst="borderCallout1">
            <a:avLst>
              <a:gd name="adj1" fmla="val -19920"/>
              <a:gd name="adj2" fmla="val 5243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 </a:t>
            </a:r>
            <a:r>
              <a:rPr lang="de-DE" sz="1000" dirty="0" err="1" smtClean="0">
                <a:solidFill>
                  <a:schemeClr val="tx1"/>
                </a:solidFill>
              </a:rPr>
              <a:t>Schulstd</a:t>
            </a:r>
            <a:r>
              <a:rPr lang="de-DE" sz="1000" dirty="0" smtClean="0">
                <a:solidFill>
                  <a:schemeClr val="tx1"/>
                </a:solidFill>
              </a:rPr>
              <a:t>.,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Max. 15 </a:t>
            </a:r>
            <a:r>
              <a:rPr lang="de-DE" sz="1000" dirty="0" smtClean="0">
                <a:solidFill>
                  <a:schemeClr val="tx1"/>
                </a:solidFill>
              </a:rPr>
              <a:t>KiTa-Kinder, Erzieher, </a:t>
            </a:r>
            <a:r>
              <a:rPr lang="de-DE" sz="1000" dirty="0" err="1" smtClean="0">
                <a:solidFill>
                  <a:schemeClr val="tx1"/>
                </a:solidFill>
              </a:rPr>
              <a:t>BFZ,UBUS,SL,LK,etc</a:t>
            </a:r>
            <a:r>
              <a:rPr lang="de-DE" sz="1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beobachten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43" name="Legende mit Linie 1 42"/>
          <p:cNvSpPr/>
          <p:nvPr/>
        </p:nvSpPr>
        <p:spPr>
          <a:xfrm>
            <a:off x="6311215" y="5504968"/>
            <a:ext cx="1062444" cy="1009042"/>
          </a:xfrm>
          <a:prstGeom prst="borderCallout1">
            <a:avLst>
              <a:gd name="adj1" fmla="val -19920"/>
              <a:gd name="adj2" fmla="val 5243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 </a:t>
            </a:r>
            <a:r>
              <a:rPr lang="de-DE" sz="1000" dirty="0" err="1" smtClean="0">
                <a:solidFill>
                  <a:schemeClr val="tx1"/>
                </a:solidFill>
              </a:rPr>
              <a:t>Schulstd</a:t>
            </a:r>
            <a:r>
              <a:rPr lang="de-DE" sz="1000" dirty="0" smtClean="0">
                <a:solidFill>
                  <a:schemeClr val="tx1"/>
                </a:solidFill>
              </a:rPr>
              <a:t>.,</a:t>
            </a: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Max. 15 </a:t>
            </a:r>
            <a:r>
              <a:rPr lang="de-DE" sz="1000" dirty="0" smtClean="0">
                <a:solidFill>
                  <a:schemeClr val="tx1"/>
                </a:solidFill>
              </a:rPr>
              <a:t>KiTa-Kinder, Erzieher, BFZ,UBUS,SL,LK,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beobachten</a:t>
            </a:r>
          </a:p>
        </p:txBody>
      </p:sp>
      <p:sp>
        <p:nvSpPr>
          <p:cNvPr id="44" name="Legende mit Linie 1 43"/>
          <p:cNvSpPr/>
          <p:nvPr/>
        </p:nvSpPr>
        <p:spPr>
          <a:xfrm>
            <a:off x="7518470" y="5504968"/>
            <a:ext cx="1062444" cy="1009043"/>
          </a:xfrm>
          <a:prstGeom prst="borderCallout1">
            <a:avLst>
              <a:gd name="adj1" fmla="val -19920"/>
              <a:gd name="adj2" fmla="val 5243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15 KiTa-Kinder, Erzieher, </a:t>
            </a:r>
            <a:r>
              <a:rPr lang="de-DE" sz="1000" dirty="0" err="1" smtClean="0">
                <a:solidFill>
                  <a:schemeClr val="tx1"/>
                </a:solidFill>
              </a:rPr>
              <a:t>BFZ,UBUS,SL,LK,etc</a:t>
            </a:r>
            <a:r>
              <a:rPr lang="de-DE" sz="1000" dirty="0" smtClean="0">
                <a:solidFill>
                  <a:schemeClr val="tx1"/>
                </a:solidFill>
              </a:rPr>
              <a:t>.</a:t>
            </a:r>
          </a:p>
          <a:p>
            <a:pPr algn="ctr"/>
            <a:r>
              <a:rPr lang="de-DE" sz="1000" dirty="0" smtClean="0">
                <a:solidFill>
                  <a:schemeClr val="tx1"/>
                </a:solidFill>
              </a:rPr>
              <a:t>beobachten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2" name="Pfeil nach rechts 1"/>
          <p:cNvSpPr/>
          <p:nvPr/>
        </p:nvSpPr>
        <p:spPr>
          <a:xfrm>
            <a:off x="78364" y="1462019"/>
            <a:ext cx="2298761" cy="53339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>
                <a:solidFill>
                  <a:schemeClr val="tx1"/>
                </a:solidFill>
              </a:rPr>
              <a:t>MÄRZ    MÄRZ/APRIL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8" name="Legende mit Linie 1 37"/>
          <p:cNvSpPr/>
          <p:nvPr/>
        </p:nvSpPr>
        <p:spPr>
          <a:xfrm>
            <a:off x="3743872" y="3647737"/>
            <a:ext cx="1062444" cy="1647071"/>
          </a:xfrm>
          <a:prstGeom prst="borderCallout1">
            <a:avLst>
              <a:gd name="adj1" fmla="val -20524"/>
              <a:gd name="adj2" fmla="val 52437"/>
              <a:gd name="adj3" fmla="val 2530"/>
              <a:gd name="adj4" fmla="val 52236"/>
            </a:avLst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800" b="1" i="1" dirty="0" smtClean="0">
                <a:solidFill>
                  <a:schemeClr val="tx1"/>
                </a:solidFill>
              </a:rPr>
              <a:t>Keine Durchmischung der Kinder mehr erlaubt!</a:t>
            </a:r>
          </a:p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Voraussichtlich 7.-9.12.21</a:t>
            </a:r>
          </a:p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Kinder kommen mit Erz. in Schule </a:t>
            </a:r>
          </a:p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(9.40 Uhr Ankommen)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39" name="Legende mit Linie 1 38"/>
          <p:cNvSpPr/>
          <p:nvPr/>
        </p:nvSpPr>
        <p:spPr>
          <a:xfrm>
            <a:off x="10510430" y="5072742"/>
            <a:ext cx="1072014" cy="1441268"/>
          </a:xfrm>
          <a:prstGeom prst="borderCallout1">
            <a:avLst>
              <a:gd name="adj1" fmla="val -21129"/>
              <a:gd name="adj2" fmla="val 53376"/>
              <a:gd name="adj3" fmla="val 2530"/>
              <a:gd name="adj4" fmla="val 52236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>
                <a:solidFill>
                  <a:schemeClr val="tx1"/>
                </a:solidFill>
              </a:rPr>
              <a:t>Erster Klassen-Elternabend mit Lehrkraft </a:t>
            </a:r>
          </a:p>
          <a:p>
            <a:pPr algn="ctr"/>
            <a:r>
              <a:rPr lang="de-DE" sz="1050" dirty="0">
                <a:solidFill>
                  <a:schemeClr val="tx1"/>
                </a:solidFill>
              </a:rPr>
              <a:t>i</a:t>
            </a:r>
            <a:r>
              <a:rPr lang="de-DE" sz="1050" dirty="0" smtClean="0">
                <a:solidFill>
                  <a:schemeClr val="tx1"/>
                </a:solidFill>
              </a:rPr>
              <a:t>m Klassenraum</a:t>
            </a:r>
            <a:endParaRPr lang="de-DE" sz="1000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170930" y="6081783"/>
            <a:ext cx="1828800" cy="432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 smtClean="0"/>
              <a:t>Schulanmeldung</a:t>
            </a:r>
            <a:endParaRPr lang="de-DE" dirty="0"/>
          </a:p>
        </p:txBody>
      </p:sp>
      <p:sp>
        <p:nvSpPr>
          <p:cNvPr id="7" name="Rechteck 6"/>
          <p:cNvSpPr/>
          <p:nvPr/>
        </p:nvSpPr>
        <p:spPr>
          <a:xfrm rot="10800000" flipV="1">
            <a:off x="2517624" y="5551912"/>
            <a:ext cx="1168028" cy="9151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050" dirty="0" smtClean="0"/>
              <a:t>Schul-</a:t>
            </a:r>
          </a:p>
          <a:p>
            <a:pPr algn="ctr"/>
            <a:r>
              <a:rPr lang="de-DE" sz="1050" dirty="0" smtClean="0"/>
              <a:t>Eingangsunter-</a:t>
            </a:r>
          </a:p>
          <a:p>
            <a:pPr algn="ctr"/>
            <a:r>
              <a:rPr lang="de-DE" sz="1050" dirty="0" err="1" smtClean="0"/>
              <a:t>suchung</a:t>
            </a:r>
            <a:endParaRPr lang="de-DE" sz="1050" dirty="0" smtClean="0"/>
          </a:p>
          <a:p>
            <a:pPr algn="ctr"/>
            <a:r>
              <a:rPr lang="de-DE" sz="1050" dirty="0" smtClean="0"/>
              <a:t>Gesundheitsamt</a:t>
            </a:r>
            <a:endParaRPr lang="de-DE" sz="1050" dirty="0"/>
          </a:p>
        </p:txBody>
      </p:sp>
    </p:spTree>
    <p:extLst>
      <p:ext uri="{BB962C8B-B14F-4D97-AF65-F5344CB8AC3E}">
        <p14:creationId xmlns:p14="http://schemas.microsoft.com/office/powerpoint/2010/main" val="2735807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Was steht noch an bis zur Einschulung?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de-DE" dirty="0"/>
              <a:t>Selbstständigkeit trainieren z.B. selbst </a:t>
            </a:r>
            <a:r>
              <a:rPr lang="de-DE" dirty="0" smtClean="0"/>
              <a:t>anziehen, Schleifen binden, etc.</a:t>
            </a:r>
            <a:endParaRPr lang="de-DE" dirty="0"/>
          </a:p>
          <a:p>
            <a:r>
              <a:rPr lang="de-DE" dirty="0"/>
              <a:t>Was gehört mir? Eigene Sachen erkennen, beschriften, der eigene Name</a:t>
            </a:r>
          </a:p>
          <a:p>
            <a:r>
              <a:rPr lang="de-DE" dirty="0"/>
              <a:t>Zuhören, erzählen, nachfragen</a:t>
            </a:r>
          </a:p>
          <a:p>
            <a:r>
              <a:rPr lang="de-DE" dirty="0"/>
              <a:t>Gemeinsam spielen, Regeln kennen und einhalten</a:t>
            </a:r>
          </a:p>
          <a:p>
            <a:r>
              <a:rPr lang="de-DE" dirty="0"/>
              <a:t>Vorlesen, über Geschichten </a:t>
            </a:r>
            <a:r>
              <a:rPr lang="de-DE" dirty="0" smtClean="0"/>
              <a:t>sprechen</a:t>
            </a:r>
          </a:p>
          <a:p>
            <a:r>
              <a:rPr lang="de-DE" dirty="0" smtClean="0"/>
              <a:t>Übungen des täglichen </a:t>
            </a:r>
            <a:r>
              <a:rPr lang="de-DE" dirty="0" err="1" smtClean="0"/>
              <a:t>lebens</a:t>
            </a:r>
            <a:endParaRPr lang="de-DE" dirty="0"/>
          </a:p>
          <a:p>
            <a:r>
              <a:rPr lang="de-DE" dirty="0"/>
              <a:t>Umgang mit Größenbereichen im Alltag wie Zeit, Geld, … anbahnen</a:t>
            </a:r>
          </a:p>
          <a:p>
            <a:r>
              <a:rPr lang="de-DE" dirty="0"/>
              <a:t>Schulweg gehen und kennen, Busfahren anbahnen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8261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Der erste Schultag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de-DE" dirty="0"/>
              <a:t>Die Einschulung ist (nach derzeitigem Stand) im Jahr 2022 am  </a:t>
            </a:r>
          </a:p>
          <a:p>
            <a:pPr marL="0" indent="0" algn="ctr">
              <a:buNone/>
            </a:pPr>
            <a:r>
              <a:rPr lang="de-DE" b="1" dirty="0"/>
              <a:t>Dienstag nach den </a:t>
            </a:r>
            <a:r>
              <a:rPr lang="de-DE" b="1" dirty="0" smtClean="0"/>
              <a:t>Sommerferien:</a:t>
            </a:r>
          </a:p>
          <a:p>
            <a:pPr marL="0" indent="0" algn="ctr">
              <a:buNone/>
            </a:pPr>
            <a:r>
              <a:rPr lang="de-DE" b="1" dirty="0" smtClean="0"/>
              <a:t>6. September 2022</a:t>
            </a:r>
            <a:endParaRPr lang="de-DE" b="1" dirty="0"/>
          </a:p>
          <a:p>
            <a:pPr marL="0" indent="0" algn="ctr"/>
            <a:r>
              <a:rPr lang="de-DE" b="1" dirty="0"/>
              <a:t> </a:t>
            </a:r>
            <a:r>
              <a:rPr lang="de-DE" dirty="0"/>
              <a:t>9 Uhr </a:t>
            </a:r>
            <a:r>
              <a:rPr lang="de-DE" dirty="0" smtClean="0"/>
              <a:t>ökumenischer Gottesdienst </a:t>
            </a:r>
            <a:r>
              <a:rPr lang="de-DE" dirty="0"/>
              <a:t>in der </a:t>
            </a:r>
            <a:r>
              <a:rPr lang="de-DE" dirty="0" err="1"/>
              <a:t>evang</a:t>
            </a:r>
            <a:r>
              <a:rPr lang="de-DE" dirty="0"/>
              <a:t>. Kirche</a:t>
            </a:r>
          </a:p>
          <a:p>
            <a:pPr marL="0" indent="0" algn="ctr"/>
            <a:r>
              <a:rPr lang="de-DE" dirty="0"/>
              <a:t> ca. 10 Uhr Einschulungsfeier in der Kulturhalle</a:t>
            </a:r>
          </a:p>
          <a:p>
            <a:pPr marL="0" indent="0" algn="ctr"/>
            <a:r>
              <a:rPr lang="de-DE" dirty="0"/>
              <a:t> etwa 1 Stunde „Erster Unterricht</a:t>
            </a:r>
            <a:r>
              <a:rPr lang="de-DE" dirty="0" smtClean="0"/>
              <a:t>“</a:t>
            </a:r>
          </a:p>
          <a:p>
            <a:pPr marL="0" indent="0" algn="ctr"/>
            <a:r>
              <a:rPr lang="de-DE" dirty="0" smtClean="0"/>
              <a:t>Die Schulfotografin (Angebot) kommt in den ersten Tagen nach der Einschulung …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032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wir uns von ihnen wünschen: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de-DE" sz="2800" dirty="0"/>
              <a:t>Offen und neugierig sein</a:t>
            </a:r>
          </a:p>
          <a:p>
            <a:pPr algn="ctr"/>
            <a:r>
              <a:rPr lang="de-DE" sz="2800" dirty="0"/>
              <a:t>Interesse </a:t>
            </a:r>
            <a:r>
              <a:rPr lang="de-DE" sz="2800" dirty="0" smtClean="0"/>
              <a:t>zeigen und sich einbringen</a:t>
            </a:r>
          </a:p>
          <a:p>
            <a:pPr algn="ctr"/>
            <a:r>
              <a:rPr lang="de-DE" sz="2800" dirty="0" smtClean="0"/>
              <a:t>Eine gute Kommunikation und </a:t>
            </a:r>
            <a:r>
              <a:rPr lang="de-DE" sz="2800" dirty="0" err="1" smtClean="0"/>
              <a:t>erreichbarkeit</a:t>
            </a:r>
            <a:endParaRPr lang="de-DE" sz="2800" dirty="0"/>
          </a:p>
          <a:p>
            <a:pPr algn="ctr"/>
            <a:r>
              <a:rPr lang="de-DE" sz="2800" dirty="0"/>
              <a:t>Ihr Kind in seiner Individualität sehen und </a:t>
            </a:r>
            <a:r>
              <a:rPr lang="de-DE" sz="2800" dirty="0" smtClean="0"/>
              <a:t>wertschätzen</a:t>
            </a:r>
          </a:p>
          <a:p>
            <a:pPr marL="0" indent="0" algn="ctr">
              <a:buNone/>
            </a:pPr>
            <a:endParaRPr lang="de-DE" dirty="0"/>
          </a:p>
          <a:p>
            <a:pPr marL="0" indent="0">
              <a:buNone/>
            </a:pPr>
            <a:endParaRPr lang="de-DE" dirty="0"/>
          </a:p>
        </p:txBody>
      </p:sp>
      <p:sp>
        <p:nvSpPr>
          <p:cNvPr id="4" name="Herz 3"/>
          <p:cNvSpPr/>
          <p:nvPr/>
        </p:nvSpPr>
        <p:spPr>
          <a:xfrm>
            <a:off x="5376930" y="5396248"/>
            <a:ext cx="875764" cy="740536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533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Was wir ihnen bieten wollen: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/>
            <a:r>
              <a:rPr lang="de-DE" dirty="0"/>
              <a:t>Unterricht, der die Kinder mit ihren Stärken und Schwächen annimmt</a:t>
            </a:r>
          </a:p>
          <a:p>
            <a:pPr algn="ctr"/>
            <a:r>
              <a:rPr lang="de-DE" dirty="0"/>
              <a:t>Ein Klima, in dem sich Ihr Kind und Sie sich wohlfühlen</a:t>
            </a:r>
          </a:p>
          <a:p>
            <a:pPr algn="ctr"/>
            <a:r>
              <a:rPr lang="de-DE" dirty="0"/>
              <a:t>Eine wichtige Lebensphase Ihres Kindes bewusst gestalten</a:t>
            </a:r>
          </a:p>
          <a:p>
            <a:pPr algn="ctr"/>
            <a:r>
              <a:rPr lang="de-DE" dirty="0"/>
              <a:t>Gute Startchancen ins Schulleben bieten und </a:t>
            </a:r>
            <a:r>
              <a:rPr lang="de-DE" dirty="0" smtClean="0"/>
              <a:t>nutzen</a:t>
            </a:r>
          </a:p>
          <a:p>
            <a:pPr algn="ctr"/>
            <a:r>
              <a:rPr lang="de-DE" dirty="0" smtClean="0"/>
              <a:t>Eine offene und vertrauensvolle </a:t>
            </a:r>
            <a:r>
              <a:rPr lang="de-DE" dirty="0" err="1" smtClean="0"/>
              <a:t>zusammenarbeit</a:t>
            </a:r>
            <a:endParaRPr lang="de-DE" dirty="0" smtClean="0"/>
          </a:p>
          <a:p>
            <a:pPr algn="ctr"/>
            <a:r>
              <a:rPr lang="de-DE" dirty="0" err="1" smtClean="0"/>
              <a:t>wertschätzung</a:t>
            </a:r>
            <a:endParaRPr lang="de-DE" dirty="0"/>
          </a:p>
        </p:txBody>
      </p:sp>
      <p:sp>
        <p:nvSpPr>
          <p:cNvPr id="4" name="Herz 3"/>
          <p:cNvSpPr/>
          <p:nvPr/>
        </p:nvSpPr>
        <p:spPr>
          <a:xfrm>
            <a:off x="5737538" y="5525036"/>
            <a:ext cx="759854" cy="766294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71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Vielen dank für ihre </a:t>
            </a:r>
            <a:r>
              <a:rPr lang="de-DE" dirty="0" err="1" smtClean="0"/>
              <a:t>aufmerksamkeit</a:t>
            </a:r>
            <a:r>
              <a:rPr lang="de-DE" dirty="0" smtClean="0"/>
              <a:t>.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algn="ctr">
              <a:buNone/>
            </a:pPr>
            <a:r>
              <a:rPr lang="de-DE" sz="3200" b="1" i="1" dirty="0">
                <a:solidFill>
                  <a:srgbClr val="FF0000"/>
                </a:solidFill>
              </a:rPr>
              <a:t>Wir freuen uns auf Sie und Ihr Kind</a:t>
            </a:r>
          </a:p>
          <a:p>
            <a:pPr algn="ctr">
              <a:buFontTx/>
              <a:buChar char="-"/>
            </a:pPr>
            <a:r>
              <a:rPr lang="de-DE" sz="3200" b="1" i="1" dirty="0">
                <a:solidFill>
                  <a:srgbClr val="FF0000"/>
                </a:solidFill>
              </a:rPr>
              <a:t>und unsere wichtige und wertvolle gemeinsame Zeit!</a:t>
            </a:r>
          </a:p>
          <a:p>
            <a:pPr algn="ctr">
              <a:buNone/>
            </a:pPr>
            <a:endParaRPr lang="de-DE" dirty="0"/>
          </a:p>
          <a:p>
            <a:pPr algn="ctr">
              <a:buNone/>
            </a:pPr>
            <a:r>
              <a:rPr lang="de-DE" dirty="0"/>
              <a:t>Das Team </a:t>
            </a:r>
            <a:endParaRPr lang="de-DE" dirty="0" smtClean="0"/>
          </a:p>
          <a:p>
            <a:pPr algn="ctr">
              <a:buNone/>
            </a:pPr>
            <a:r>
              <a:rPr lang="de-DE" dirty="0" smtClean="0"/>
              <a:t>der </a:t>
            </a:r>
          </a:p>
          <a:p>
            <a:pPr algn="ctr">
              <a:buNone/>
            </a:pPr>
            <a:r>
              <a:rPr lang="de-DE" dirty="0" smtClean="0"/>
              <a:t>Burgbergschule </a:t>
            </a:r>
            <a:r>
              <a:rPr lang="de-DE" dirty="0" err="1"/>
              <a:t>Grebenstein</a:t>
            </a:r>
            <a:endParaRPr lang="de-DE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8560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759488" y="47079"/>
            <a:ext cx="8689976" cy="2509213"/>
          </a:xfrm>
        </p:spPr>
        <p:txBody>
          <a:bodyPr/>
          <a:lstStyle/>
          <a:p>
            <a:r>
              <a:rPr lang="de-DE" dirty="0" smtClean="0"/>
              <a:t>Einblicke in unsere schule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1972" y="2516035"/>
            <a:ext cx="9334500" cy="3333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27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06083" y="1300785"/>
            <a:ext cx="9934905" cy="2509213"/>
          </a:xfrm>
        </p:spPr>
        <p:txBody>
          <a:bodyPr/>
          <a:lstStyle/>
          <a:p>
            <a:pPr algn="l"/>
            <a:r>
              <a:rPr lang="de-DE" dirty="0" smtClean="0"/>
              <a:t>Unser</a:t>
            </a:r>
            <a:br>
              <a:rPr lang="de-DE" dirty="0" smtClean="0"/>
            </a:br>
            <a:r>
              <a:rPr lang="de-DE" dirty="0" err="1" smtClean="0"/>
              <a:t>schulmotto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8724" y="509137"/>
            <a:ext cx="4552950" cy="53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11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Neubau</a:t>
            </a:r>
            <a:r>
              <a:rPr lang="de-DE" dirty="0" smtClean="0"/>
              <a:t> mit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klassenräume</a:t>
            </a:r>
            <a:endParaRPr lang="de-DE" dirty="0"/>
          </a:p>
        </p:txBody>
      </p:sp>
      <p:pic>
        <p:nvPicPr>
          <p:cNvPr id="14" name="Bildplatzhalter 13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4" b="2184"/>
          <a:stretch>
            <a:fillRect/>
          </a:stretch>
        </p:blipFill>
        <p:spPr>
          <a:xfrm>
            <a:off x="914400" y="1841500"/>
            <a:ext cx="3295650" cy="2363788"/>
          </a:xfrm>
        </p:spPr>
      </p:pic>
      <p:sp>
        <p:nvSpPr>
          <p:cNvPr id="5" name="Textplatzhalter 4"/>
          <p:cNvSpPr>
            <a:spLocks noGrp="1"/>
          </p:cNvSpPr>
          <p:nvPr>
            <p:ph type="body" sz="half" idx="18"/>
          </p:nvPr>
        </p:nvSpPr>
        <p:spPr/>
        <p:txBody>
          <a:bodyPr>
            <a:normAutofit fontScale="55000" lnSpcReduction="20000"/>
          </a:bodyPr>
          <a:lstStyle/>
          <a:p>
            <a:r>
              <a:rPr lang="de-DE" dirty="0" smtClean="0"/>
              <a:t>Tiger</a:t>
            </a:r>
          </a:p>
          <a:p>
            <a:r>
              <a:rPr lang="de-DE" dirty="0" smtClean="0"/>
              <a:t>Füchse</a:t>
            </a:r>
          </a:p>
          <a:p>
            <a:r>
              <a:rPr lang="de-DE" dirty="0" smtClean="0"/>
              <a:t>Pinguine</a:t>
            </a:r>
          </a:p>
          <a:p>
            <a:r>
              <a:rPr lang="de-DE" dirty="0" err="1" smtClean="0"/>
              <a:t>bienen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 err="1" smtClean="0"/>
              <a:t>verwaltung</a:t>
            </a:r>
            <a:endParaRPr lang="de-DE" dirty="0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" b="971"/>
          <a:stretch>
            <a:fillRect/>
          </a:stretch>
        </p:blipFill>
        <p:spPr>
          <a:xfrm>
            <a:off x="4441825" y="1841500"/>
            <a:ext cx="3303588" cy="2363788"/>
          </a:xfrm>
        </p:spPr>
      </p:pic>
      <p:sp>
        <p:nvSpPr>
          <p:cNvPr id="8" name="Textplatzhalter 7"/>
          <p:cNvSpPr>
            <a:spLocks noGrp="1"/>
          </p:cNvSpPr>
          <p:nvPr>
            <p:ph type="body" sz="half" idx="19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 smtClean="0"/>
              <a:t>Sekretariat</a:t>
            </a:r>
          </a:p>
          <a:p>
            <a:r>
              <a:rPr lang="de-DE" dirty="0" smtClean="0"/>
              <a:t>Schulleitung</a:t>
            </a:r>
          </a:p>
          <a:p>
            <a:r>
              <a:rPr lang="de-DE" dirty="0" err="1" smtClean="0"/>
              <a:t>lehrerzimmer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e-DE" dirty="0" smtClean="0"/>
              <a:t>fachräume</a:t>
            </a:r>
            <a:endParaRPr lang="de-DE" dirty="0"/>
          </a:p>
        </p:txBody>
      </p:sp>
      <p:pic>
        <p:nvPicPr>
          <p:cNvPr id="15" name="Bildplatzhalter 14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5" b="3015"/>
          <a:stretch>
            <a:fillRect/>
          </a:stretch>
        </p:blipFill>
        <p:spPr>
          <a:xfrm>
            <a:off x="7972425" y="1841500"/>
            <a:ext cx="3305175" cy="2306638"/>
          </a:xfrm>
        </p:spPr>
      </p:pic>
      <p:sp>
        <p:nvSpPr>
          <p:cNvPr id="11" name="Textplatzhalter 10"/>
          <p:cNvSpPr>
            <a:spLocks noGrp="1"/>
          </p:cNvSpPr>
          <p:nvPr>
            <p:ph type="body" sz="half" idx="20"/>
          </p:nvPr>
        </p:nvSpPr>
        <p:spPr/>
        <p:txBody>
          <a:bodyPr/>
          <a:lstStyle/>
          <a:p>
            <a:r>
              <a:rPr lang="de-DE" dirty="0" smtClean="0"/>
              <a:t>Matheraum</a:t>
            </a:r>
          </a:p>
          <a:p>
            <a:r>
              <a:rPr lang="de-DE" dirty="0" err="1" smtClean="0"/>
              <a:t>Bfz</a:t>
            </a:r>
            <a:r>
              <a:rPr lang="de-DE" dirty="0" smtClean="0"/>
              <a:t>-raum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5492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 dirty="0" smtClean="0"/>
              <a:t>Altbau</a:t>
            </a:r>
            <a:r>
              <a:rPr lang="de-DE" dirty="0" smtClean="0"/>
              <a:t> mit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 smtClean="0"/>
              <a:t>klassenräume</a:t>
            </a:r>
            <a:endParaRPr lang="de-DE" dirty="0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23" b="18923"/>
          <a:stretch>
            <a:fillRect/>
          </a:stretch>
        </p:blipFill>
        <p:spPr>
          <a:xfrm>
            <a:off x="804304" y="2052374"/>
            <a:ext cx="3296409" cy="2152445"/>
          </a:xfrm>
        </p:spPr>
      </p:pic>
      <p:sp>
        <p:nvSpPr>
          <p:cNvPr id="5" name="Textplatzhalter 4"/>
          <p:cNvSpPr>
            <a:spLocks noGrp="1"/>
          </p:cNvSpPr>
          <p:nvPr>
            <p:ph type="body" sz="half" idx="18"/>
          </p:nvPr>
        </p:nvSpPr>
        <p:spPr>
          <a:xfrm>
            <a:off x="913774" y="4781081"/>
            <a:ext cx="3296409" cy="1539205"/>
          </a:xfrm>
        </p:spPr>
        <p:txBody>
          <a:bodyPr>
            <a:normAutofit fontScale="85000" lnSpcReduction="20000"/>
          </a:bodyPr>
          <a:lstStyle/>
          <a:p>
            <a:r>
              <a:rPr lang="de-DE" dirty="0" smtClean="0"/>
              <a:t>Delfine</a:t>
            </a:r>
          </a:p>
          <a:p>
            <a:r>
              <a:rPr lang="de-DE" dirty="0" smtClean="0"/>
              <a:t>Mäuse</a:t>
            </a:r>
          </a:p>
          <a:p>
            <a:r>
              <a:rPr lang="de-DE" dirty="0" smtClean="0"/>
              <a:t>Löwen</a:t>
            </a:r>
          </a:p>
          <a:p>
            <a:r>
              <a:rPr lang="de-DE" dirty="0" smtClean="0"/>
              <a:t>Erdmännchen</a:t>
            </a:r>
          </a:p>
          <a:p>
            <a:r>
              <a:rPr lang="de-DE" dirty="0" smtClean="0"/>
              <a:t>luchse</a:t>
            </a:r>
            <a:endParaRPr lang="de-DE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de-DE" dirty="0" smtClean="0"/>
              <a:t>fachräume</a:t>
            </a:r>
            <a:endParaRPr lang="de-DE" dirty="0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05" b="17905"/>
          <a:stretch>
            <a:fillRect/>
          </a:stretch>
        </p:blipFill>
        <p:spPr>
          <a:xfrm>
            <a:off x="4441348" y="1957589"/>
            <a:ext cx="3303352" cy="2247230"/>
          </a:xfrm>
        </p:spPr>
      </p:pic>
      <p:sp>
        <p:nvSpPr>
          <p:cNvPr id="8" name="Textplatzhalter 7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619720"/>
          </a:xfrm>
        </p:spPr>
        <p:txBody>
          <a:bodyPr>
            <a:normAutofit/>
          </a:bodyPr>
          <a:lstStyle/>
          <a:p>
            <a:r>
              <a:rPr lang="de-DE" dirty="0" smtClean="0"/>
              <a:t>Aula</a:t>
            </a:r>
          </a:p>
          <a:p>
            <a:r>
              <a:rPr lang="de-DE" dirty="0" err="1" smtClean="0"/>
              <a:t>Pc</a:t>
            </a:r>
            <a:r>
              <a:rPr lang="de-DE" dirty="0" smtClean="0"/>
              <a:t>-raum</a:t>
            </a:r>
          </a:p>
          <a:p>
            <a:r>
              <a:rPr lang="de-DE" dirty="0" err="1" smtClean="0"/>
              <a:t>Diff</a:t>
            </a:r>
            <a:r>
              <a:rPr lang="de-DE" dirty="0" smtClean="0"/>
              <a:t>-raum</a:t>
            </a:r>
          </a:p>
          <a:p>
            <a:r>
              <a:rPr lang="de-DE" dirty="0" err="1" smtClean="0"/>
              <a:t>schulbücherei</a:t>
            </a:r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>
          <a:xfrm>
            <a:off x="7980237" y="4352927"/>
            <a:ext cx="3300681" cy="576262"/>
          </a:xfrm>
        </p:spPr>
        <p:txBody>
          <a:bodyPr/>
          <a:lstStyle/>
          <a:p>
            <a:r>
              <a:rPr lang="de-DE" dirty="0" smtClean="0"/>
              <a:t>  </a:t>
            </a:r>
          </a:p>
          <a:p>
            <a:r>
              <a:rPr lang="de-DE" dirty="0" smtClean="0"/>
              <a:t>  </a:t>
            </a:r>
            <a:r>
              <a:rPr lang="de-DE" dirty="0" err="1" smtClean="0"/>
              <a:t>asb</a:t>
            </a:r>
            <a:r>
              <a:rPr lang="de-DE" dirty="0" smtClean="0"/>
              <a:t> </a:t>
            </a:r>
            <a:r>
              <a:rPr lang="de-DE" dirty="0" err="1" smtClean="0"/>
              <a:t>nachmittagsbetreuung</a:t>
            </a:r>
            <a:endParaRPr lang="de-DE" dirty="0"/>
          </a:p>
        </p:txBody>
      </p:sp>
      <p:pic>
        <p:nvPicPr>
          <p:cNvPr id="14" name="Bildplatzhalt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53" b="19053"/>
          <a:stretch>
            <a:fillRect/>
          </a:stretch>
        </p:blipFill>
        <p:spPr>
          <a:xfrm>
            <a:off x="7967346" y="1915296"/>
            <a:ext cx="3304928" cy="2247230"/>
          </a:xfrm>
        </p:spPr>
      </p:pic>
      <p:sp>
        <p:nvSpPr>
          <p:cNvPr id="11" name="Textplatzhalter 10"/>
          <p:cNvSpPr>
            <a:spLocks noGrp="1"/>
          </p:cNvSpPr>
          <p:nvPr>
            <p:ph type="body" sz="half" idx="20"/>
          </p:nvPr>
        </p:nvSpPr>
        <p:spPr>
          <a:xfrm>
            <a:off x="7978050" y="4929189"/>
            <a:ext cx="3305053" cy="1010121"/>
          </a:xfrm>
        </p:spPr>
        <p:txBody>
          <a:bodyPr/>
          <a:lstStyle/>
          <a:p>
            <a:r>
              <a:rPr lang="de-DE" dirty="0" smtClean="0"/>
              <a:t>Komplettes </a:t>
            </a:r>
            <a:r>
              <a:rPr lang="de-DE" dirty="0" err="1" smtClean="0"/>
              <a:t>untergeschoss</a:t>
            </a:r>
            <a:endParaRPr lang="de-DE" dirty="0" smtClean="0"/>
          </a:p>
          <a:p>
            <a:r>
              <a:rPr lang="de-DE" dirty="0" smtClean="0"/>
              <a:t>Mittagessen in der </a:t>
            </a:r>
            <a:r>
              <a:rPr lang="de-DE" dirty="0" err="1" smtClean="0"/>
              <a:t>mensa</a:t>
            </a:r>
            <a:r>
              <a:rPr lang="de-DE" dirty="0" smtClean="0"/>
              <a:t> der </a:t>
            </a:r>
            <a:r>
              <a:rPr lang="de-DE" dirty="0" err="1" smtClean="0"/>
              <a:t>hgs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6955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Bücherei und </a:t>
            </a:r>
            <a:r>
              <a:rPr lang="de-DE" dirty="0" err="1" smtClean="0"/>
              <a:t>pc</a:t>
            </a:r>
            <a:r>
              <a:rPr lang="de-DE" dirty="0" smtClean="0"/>
              <a:t>-raum</a:t>
            </a:r>
            <a:endParaRPr lang="de-DE" dirty="0"/>
          </a:p>
        </p:txBody>
      </p:sp>
      <p:pic>
        <p:nvPicPr>
          <p:cNvPr id="6" name="Inhaltsplatzhalter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82" y="2366963"/>
            <a:ext cx="4594235" cy="3424237"/>
          </a:xfrm>
        </p:spPr>
      </p:pic>
      <p:pic>
        <p:nvPicPr>
          <p:cNvPr id="7" name="Inhaltsplatzhalter 6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44" y="2366963"/>
            <a:ext cx="4555512" cy="3424237"/>
          </a:xfrm>
        </p:spPr>
      </p:pic>
    </p:spTree>
    <p:extLst>
      <p:ext uri="{BB962C8B-B14F-4D97-AF65-F5344CB8AC3E}">
        <p14:creationId xmlns:p14="http://schemas.microsoft.com/office/powerpoint/2010/main" val="2242765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 </a:t>
            </a:r>
            <a:r>
              <a:rPr lang="de-DE" dirty="0" err="1" smtClean="0"/>
              <a:t>pausenhof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de-DE" dirty="0" smtClean="0"/>
              <a:t>Vorgestellt von </a:t>
            </a:r>
            <a:r>
              <a:rPr lang="de-DE" dirty="0" err="1" smtClean="0"/>
              <a:t>mia</a:t>
            </a:r>
            <a:endParaRPr lang="de-DE" dirty="0"/>
          </a:p>
        </p:txBody>
      </p:sp>
      <p:pic>
        <p:nvPicPr>
          <p:cNvPr id="4" name="vcompress_YouCut_20210507_11195395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1233488"/>
            <a:ext cx="2438400" cy="4389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818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 toller schulgarten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Bildplatzhalter 11"/>
          <p:cNvPicPr>
            <a:picLocks noGrp="1" noChangeAspect="1"/>
          </p:cNvPicPr>
          <p:nvPr>
            <p:ph type="pic" idx="1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98" b="18698"/>
          <a:stretch>
            <a:fillRect/>
          </a:stretch>
        </p:blipFill>
        <p:spPr>
          <a:xfrm>
            <a:off x="669702" y="2292440"/>
            <a:ext cx="3540482" cy="2801154"/>
          </a:xfrm>
        </p:spPr>
      </p:pic>
      <p:sp>
        <p:nvSpPr>
          <p:cNvPr id="5" name="Textplatzhalter 4"/>
          <p:cNvSpPr>
            <a:spLocks noGrp="1"/>
          </p:cNvSpPr>
          <p:nvPr>
            <p:ph type="body" sz="half" idx="18"/>
          </p:nvPr>
        </p:nvSpPr>
        <p:spPr>
          <a:xfrm>
            <a:off x="913774" y="5282482"/>
            <a:ext cx="3296409" cy="472225"/>
          </a:xfrm>
        </p:spPr>
        <p:txBody>
          <a:bodyPr>
            <a:normAutofit/>
          </a:bodyPr>
          <a:lstStyle/>
          <a:p>
            <a:r>
              <a:rPr lang="de-DE" sz="1600" dirty="0" smtClean="0"/>
              <a:t>Feiern und Entspannen</a:t>
            </a:r>
            <a:endParaRPr lang="de-DE" sz="1600" dirty="0"/>
          </a:p>
        </p:txBody>
      </p:sp>
      <p:sp>
        <p:nvSpPr>
          <p:cNvPr id="6" name="Textplatzhalt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3" name="Bildplatzhalter 12"/>
          <p:cNvPicPr>
            <a:picLocks noGrp="1" noChangeAspect="1"/>
          </p:cNvPicPr>
          <p:nvPr>
            <p:ph type="pic" idx="2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1" b="18661"/>
          <a:stretch>
            <a:fillRect/>
          </a:stretch>
        </p:blipFill>
        <p:spPr>
          <a:xfrm>
            <a:off x="4441235" y="2329766"/>
            <a:ext cx="3303352" cy="2726501"/>
          </a:xfrm>
          <a:prstGeom prst="roundRect">
            <a:avLst>
              <a:gd name="adj" fmla="val 8369"/>
            </a:avLst>
          </a:prstGeom>
        </p:spPr>
      </p:pic>
      <p:sp>
        <p:nvSpPr>
          <p:cNvPr id="8" name="Textplatzhalter 7"/>
          <p:cNvSpPr>
            <a:spLocks noGrp="1"/>
          </p:cNvSpPr>
          <p:nvPr>
            <p:ph type="body" sz="half" idx="19"/>
          </p:nvPr>
        </p:nvSpPr>
        <p:spPr>
          <a:xfrm>
            <a:off x="4441235" y="5273894"/>
            <a:ext cx="3303352" cy="427153"/>
          </a:xfrm>
        </p:spPr>
        <p:txBody>
          <a:bodyPr/>
          <a:lstStyle/>
          <a:p>
            <a:r>
              <a:rPr lang="de-DE" sz="1600" dirty="0" smtClean="0"/>
              <a:t>Natur </a:t>
            </a:r>
            <a:r>
              <a:rPr lang="de-DE" sz="1600" dirty="0"/>
              <a:t>und </a:t>
            </a:r>
            <a:r>
              <a:rPr lang="de-DE" sz="1600" dirty="0" smtClean="0"/>
              <a:t>frische </a:t>
            </a:r>
            <a:r>
              <a:rPr lang="de-DE" sz="1600" dirty="0" err="1" smtClean="0"/>
              <a:t>luft</a:t>
            </a:r>
            <a:endParaRPr lang="de-DE" sz="1600" dirty="0"/>
          </a:p>
          <a:p>
            <a:endParaRPr lang="de-DE" dirty="0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4" name="Bildplatzhalter 13"/>
          <p:cNvPicPr>
            <a:picLocks noGrp="1" noChangeAspect="1"/>
          </p:cNvPicPr>
          <p:nvPr>
            <p:ph type="pic" idx="2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17" b="18717"/>
          <a:stretch>
            <a:fillRect/>
          </a:stretch>
        </p:blipFill>
        <p:spPr>
          <a:xfrm>
            <a:off x="7973298" y="2329766"/>
            <a:ext cx="3304928" cy="2726501"/>
          </a:xfrm>
          <a:prstGeom prst="roundRect">
            <a:avLst>
              <a:gd name="adj" fmla="val 11439"/>
            </a:avLst>
          </a:prstGeom>
        </p:spPr>
      </p:pic>
      <p:sp>
        <p:nvSpPr>
          <p:cNvPr id="11" name="Textplatzhalter 10"/>
          <p:cNvSpPr>
            <a:spLocks noGrp="1"/>
          </p:cNvSpPr>
          <p:nvPr>
            <p:ph type="body" sz="half" idx="20"/>
          </p:nvPr>
        </p:nvSpPr>
        <p:spPr>
          <a:xfrm>
            <a:off x="7973298" y="5245991"/>
            <a:ext cx="3304928" cy="545208"/>
          </a:xfrm>
        </p:spPr>
        <p:txBody>
          <a:bodyPr>
            <a:normAutofit/>
          </a:bodyPr>
          <a:lstStyle/>
          <a:p>
            <a:r>
              <a:rPr lang="de-DE" sz="1600" dirty="0" smtClean="0"/>
              <a:t>Lernen und entdecken</a:t>
            </a:r>
            <a:endParaRPr lang="de-DE" sz="1600" dirty="0"/>
          </a:p>
        </p:txBody>
      </p:sp>
    </p:spTree>
    <p:extLst>
      <p:ext uri="{BB962C8B-B14F-4D97-AF65-F5344CB8AC3E}">
        <p14:creationId xmlns:p14="http://schemas.microsoft.com/office/powerpoint/2010/main" val="194660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Unsere </a:t>
            </a:r>
            <a:r>
              <a:rPr lang="de-DE" dirty="0" err="1" smtClean="0"/>
              <a:t>schulzeiten</a:t>
            </a:r>
            <a:endParaRPr lang="de-DE" dirty="0"/>
          </a:p>
        </p:txBody>
      </p:sp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98355259"/>
              </p:ext>
            </p:extLst>
          </p:nvPr>
        </p:nvGraphicFramePr>
        <p:xfrm>
          <a:off x="2032000" y="719666"/>
          <a:ext cx="8128000" cy="5090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317009038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45307634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Zeit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Inhalt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766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8.00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dirty="0" err="1" smtClean="0"/>
                        <a:t>Ankommenszeit</a:t>
                      </a:r>
                      <a:r>
                        <a:rPr lang="de-DE" dirty="0" smtClean="0"/>
                        <a:t> / Gleitzeit im Klassenraum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452023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8.15 - 9.00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 Stunde &gt; derzeit Antigen-Schnelltest zu Beginn an den Testtagen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53089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9.00 - 9.45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2. Stunde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371223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9.45 – 9.55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Frühstückspause im Klassenraum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03578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9.55 – 10.10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1. </a:t>
                      </a:r>
                      <a:r>
                        <a:rPr lang="de-DE" dirty="0" err="1" smtClean="0"/>
                        <a:t>Draußenpause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0957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10.10 – 10.55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3. Stunde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879653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10.55 – 11.40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4. Stunde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63890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11.40 – 11.55</a:t>
                      </a:r>
                      <a:r>
                        <a:rPr lang="de-DE" baseline="0" dirty="0" smtClean="0"/>
                        <a:t>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2. </a:t>
                      </a:r>
                      <a:r>
                        <a:rPr lang="de-DE" dirty="0" err="1" smtClean="0"/>
                        <a:t>Draußenpause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8502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11.55</a:t>
                      </a:r>
                      <a:r>
                        <a:rPr lang="de-DE" baseline="0" dirty="0" smtClean="0"/>
                        <a:t> – 12.40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5. Stunde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858543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12.45 – 13.30 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6. Stunde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956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dirty="0" smtClean="0"/>
                        <a:t>13.30 – </a:t>
                      </a:r>
                      <a:r>
                        <a:rPr lang="de-DE" dirty="0" smtClean="0"/>
                        <a:t>14.15 </a:t>
                      </a:r>
                      <a:r>
                        <a:rPr lang="de-DE" dirty="0" smtClean="0"/>
                        <a:t>Uhr</a:t>
                      </a:r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dirty="0" smtClean="0"/>
                        <a:t>7. Stunde (Jg. 4 bei Bedarf)</a:t>
                      </a:r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5076065"/>
                  </a:ext>
                </a:extLst>
              </a:tr>
            </a:tbl>
          </a:graphicData>
        </a:graphic>
      </p:graphicFrame>
      <p:sp>
        <p:nvSpPr>
          <p:cNvPr id="8" name="Textfeld 7"/>
          <p:cNvSpPr txBox="1"/>
          <p:nvPr/>
        </p:nvSpPr>
        <p:spPr>
          <a:xfrm>
            <a:off x="203200" y="2214694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Unsere Schulzeiten</a:t>
            </a:r>
            <a:endParaRPr lang="de-DE" sz="1800" b="1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812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ropfen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TM04033925[[fn=Tropfen]]</Template>
  <TotalTime>0</TotalTime>
  <Words>916</Words>
  <Application>Microsoft Office PowerPoint</Application>
  <PresentationFormat>Breitbild</PresentationFormat>
  <Paragraphs>186</Paragraphs>
  <Slides>19</Slides>
  <Notes>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2" baseType="lpstr">
      <vt:lpstr>Arial</vt:lpstr>
      <vt:lpstr>Tw Cen MT</vt:lpstr>
      <vt:lpstr>Tropfen</vt:lpstr>
      <vt:lpstr>Die  Burgbergschule Grebenstein  stellt sich vor:</vt:lpstr>
      <vt:lpstr>Einblicke in unsere schule</vt:lpstr>
      <vt:lpstr>Unser schulmotto</vt:lpstr>
      <vt:lpstr>Neubau mit</vt:lpstr>
      <vt:lpstr>Altbau mit</vt:lpstr>
      <vt:lpstr>Bücherei und pc-raum</vt:lpstr>
      <vt:lpstr> pausenhof</vt:lpstr>
      <vt:lpstr>Unser toller schulgarten</vt:lpstr>
      <vt:lpstr>Unsere schulzeiten</vt:lpstr>
      <vt:lpstr>wir gehören alle dazu:</vt:lpstr>
      <vt:lpstr>Dazu gehören natürlich auch:</vt:lpstr>
      <vt:lpstr>Ein paar Worte zum Thema „Inklusion“ und Umgang mit Heterogenität:</vt:lpstr>
      <vt:lpstr>PowerPoint-Präsentation</vt:lpstr>
      <vt:lpstr>PowerPoint-Präsentation</vt:lpstr>
      <vt:lpstr>Was steht noch an bis zur Einschulung?</vt:lpstr>
      <vt:lpstr>Der erste Schultag</vt:lpstr>
      <vt:lpstr>Was wir uns von ihnen wünschen:</vt:lpstr>
      <vt:lpstr>Was wir ihnen bieten wollen:</vt:lpstr>
      <vt:lpstr>Vielen dank für ihre aufmerksamkeit.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Sandra Wieland</dc:creator>
  <cp:lastModifiedBy>Lehrer</cp:lastModifiedBy>
  <cp:revision>29</cp:revision>
  <dcterms:created xsi:type="dcterms:W3CDTF">2021-11-16T17:43:18Z</dcterms:created>
  <dcterms:modified xsi:type="dcterms:W3CDTF">2021-11-17T12:24:52Z</dcterms:modified>
</cp:coreProperties>
</file>